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Nuni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
      <p:font typeface="Maven Pro"/>
      <p:regular r:id="rId40"/>
      <p:bold r:id="rId41"/>
    </p:embeddedFont>
    <p:embeddedFont>
      <p:font typeface="Averag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regular.fntdata"/><Relationship Id="rId20" Type="http://schemas.openxmlformats.org/officeDocument/2006/relationships/slide" Target="slides/slide15.xml"/><Relationship Id="rId42" Type="http://schemas.openxmlformats.org/officeDocument/2006/relationships/font" Target="fonts/Average-regular.fntdata"/><Relationship Id="rId41" Type="http://schemas.openxmlformats.org/officeDocument/2006/relationships/font" Target="fonts/MavenPro-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Nuni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06ab932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506ab932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506ab932c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506ab932c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506ab932c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506ab932c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506ab932c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506ab932c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506ab932c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506ab932c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06ab932c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506ab932c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273" name="Shape 273"/>
        <p:cNvGrpSpPr/>
        <p:nvPr/>
      </p:nvGrpSpPr>
      <p:grpSpPr>
        <a:xfrm>
          <a:off x="0" y="0"/>
          <a:ext cx="0" cy="0"/>
          <a:chOff x="0" y="0"/>
          <a:chExt cx="0" cy="0"/>
        </a:xfrm>
      </p:grpSpPr>
      <p:grpSp>
        <p:nvGrpSpPr>
          <p:cNvPr id="274" name="Google Shape;274;p13"/>
          <p:cNvGrpSpPr/>
          <p:nvPr/>
        </p:nvGrpSpPr>
        <p:grpSpPr>
          <a:xfrm>
            <a:off x="4406400" y="0"/>
            <a:ext cx="4737600" cy="5143065"/>
            <a:chOff x="4406400" y="0"/>
            <a:chExt cx="4737600" cy="5143065"/>
          </a:xfrm>
        </p:grpSpPr>
        <p:sp>
          <p:nvSpPr>
            <p:cNvPr id="275" name="Google Shape;275;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4" name="Google Shape;294;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95" name="Shape 295"/>
        <p:cNvGrpSpPr/>
        <p:nvPr/>
      </p:nvGrpSpPr>
      <p:grpSpPr>
        <a:xfrm>
          <a:off x="0" y="0"/>
          <a:ext cx="0" cy="0"/>
          <a:chOff x="0" y="0"/>
          <a:chExt cx="0" cy="0"/>
        </a:xfrm>
      </p:grpSpPr>
      <p:pic>
        <p:nvPicPr>
          <p:cNvPr descr="offset_comp_343059.jpg" id="296" name="Google Shape;296;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97" name="Google Shape;297;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8" name="Google Shape;298;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299" name="Google Shape;29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0" name="Google Shape;300;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14"/>
          <p:cNvGrpSpPr/>
          <p:nvPr/>
        </p:nvGrpSpPr>
        <p:grpSpPr>
          <a:xfrm>
            <a:off x="0" y="381001"/>
            <a:ext cx="1037850" cy="1016287"/>
            <a:chOff x="0" y="381001"/>
            <a:chExt cx="1037850" cy="1016287"/>
          </a:xfrm>
        </p:grpSpPr>
        <p:sp>
          <p:nvSpPr>
            <p:cNvPr id="305" name="Google Shape;305;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307" name="Shape 307"/>
        <p:cNvGrpSpPr/>
        <p:nvPr/>
      </p:nvGrpSpPr>
      <p:grpSpPr>
        <a:xfrm>
          <a:off x="0" y="0"/>
          <a:ext cx="0" cy="0"/>
          <a:chOff x="0" y="0"/>
          <a:chExt cx="0" cy="0"/>
        </a:xfrm>
      </p:grpSpPr>
      <p:sp>
        <p:nvSpPr>
          <p:cNvPr id="308" name="Google Shape;308;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09" name="Google Shape;309;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311" name="Google Shape;311;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 name="Google Shape;315;p15"/>
          <p:cNvGrpSpPr/>
          <p:nvPr/>
        </p:nvGrpSpPr>
        <p:grpSpPr>
          <a:xfrm>
            <a:off x="0" y="381001"/>
            <a:ext cx="1037850" cy="1016287"/>
            <a:chOff x="0" y="381001"/>
            <a:chExt cx="1037850" cy="1016287"/>
          </a:xfrm>
        </p:grpSpPr>
        <p:sp>
          <p:nvSpPr>
            <p:cNvPr id="316" name="Google Shape;316;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19" name="Google Shape;31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320" name="Shape 320"/>
        <p:cNvGrpSpPr/>
        <p:nvPr/>
      </p:nvGrpSpPr>
      <p:grpSpPr>
        <a:xfrm>
          <a:off x="0" y="0"/>
          <a:ext cx="0" cy="0"/>
          <a:chOff x="0" y="0"/>
          <a:chExt cx="0" cy="0"/>
        </a:xfrm>
      </p:grpSpPr>
      <p:sp>
        <p:nvSpPr>
          <p:cNvPr id="321" name="Google Shape;321;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22" name="Google Shape;322;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16"/>
          <p:cNvGrpSpPr/>
          <p:nvPr/>
        </p:nvGrpSpPr>
        <p:grpSpPr>
          <a:xfrm>
            <a:off x="0" y="381001"/>
            <a:ext cx="1037850" cy="1016287"/>
            <a:chOff x="0" y="381001"/>
            <a:chExt cx="1037850" cy="1016287"/>
          </a:xfrm>
        </p:grpSpPr>
        <p:sp>
          <p:nvSpPr>
            <p:cNvPr id="328" name="Google Shape;32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331" name="Google Shape;33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32" name="Google Shape;332;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ctrTitle"/>
          </p:nvPr>
        </p:nvSpPr>
        <p:spPr>
          <a:xfrm>
            <a:off x="824000" y="834155"/>
            <a:ext cx="4255500" cy="26526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1200"/>
              </a:spcAft>
              <a:buNone/>
            </a:pPr>
            <a:r>
              <a:rPr lang="en-GB" sz="3000">
                <a:latin typeface="Arial"/>
                <a:ea typeface="Arial"/>
                <a:cs typeface="Arial"/>
                <a:sym typeface="Arial"/>
              </a:rPr>
              <a:t>HR Dashboard - Supply and Demand Gap Analysis</a:t>
            </a:r>
            <a:endParaRPr sz="3000">
              <a:latin typeface="Arial"/>
              <a:ea typeface="Arial"/>
              <a:cs typeface="Arial"/>
              <a:sym typeface="Arial"/>
            </a:endParaRPr>
          </a:p>
        </p:txBody>
      </p:sp>
      <p:cxnSp>
        <p:nvCxnSpPr>
          <p:cNvPr id="338" name="Google Shape;338;p17"/>
          <p:cNvCxnSpPr/>
          <p:nvPr/>
        </p:nvCxnSpPr>
        <p:spPr>
          <a:xfrm flipH="1">
            <a:off x="112850" y="235600"/>
            <a:ext cx="30300" cy="4778400"/>
          </a:xfrm>
          <a:prstGeom prst="straightConnector1">
            <a:avLst/>
          </a:prstGeom>
          <a:noFill/>
          <a:ln cap="flat" cmpd="sng" w="9525">
            <a:solidFill>
              <a:schemeClr val="lt1"/>
            </a:solidFill>
            <a:prstDash val="solid"/>
            <a:round/>
            <a:headEnd len="med" w="med" type="none"/>
            <a:tailEnd len="med" w="med" type="none"/>
          </a:ln>
        </p:spPr>
      </p:cxnSp>
      <p:cxnSp>
        <p:nvCxnSpPr>
          <p:cNvPr id="339" name="Google Shape;339;p17"/>
          <p:cNvCxnSpPr/>
          <p:nvPr/>
        </p:nvCxnSpPr>
        <p:spPr>
          <a:xfrm>
            <a:off x="102575" y="4993575"/>
            <a:ext cx="8947800" cy="20400"/>
          </a:xfrm>
          <a:prstGeom prst="straightConnector1">
            <a:avLst/>
          </a:prstGeom>
          <a:noFill/>
          <a:ln cap="flat" cmpd="sng" w="9525">
            <a:solidFill>
              <a:schemeClr val="lt1"/>
            </a:solidFill>
            <a:prstDash val="solid"/>
            <a:round/>
            <a:headEnd len="med" w="med" type="none"/>
            <a:tailEnd len="med" w="med" type="none"/>
          </a:ln>
        </p:spPr>
      </p:cxnSp>
      <p:cxnSp>
        <p:nvCxnSpPr>
          <p:cNvPr id="340" name="Google Shape;340;p17"/>
          <p:cNvCxnSpPr/>
          <p:nvPr/>
        </p:nvCxnSpPr>
        <p:spPr>
          <a:xfrm rot="10800000">
            <a:off x="9020000" y="225325"/>
            <a:ext cx="0" cy="4778400"/>
          </a:xfrm>
          <a:prstGeom prst="straightConnector1">
            <a:avLst/>
          </a:prstGeom>
          <a:noFill/>
          <a:ln cap="flat" cmpd="sng" w="9525">
            <a:solidFill>
              <a:schemeClr val="lt1"/>
            </a:solidFill>
            <a:prstDash val="solid"/>
            <a:round/>
            <a:headEnd len="med" w="med" type="none"/>
            <a:tailEnd len="med" w="med" type="none"/>
          </a:ln>
        </p:spPr>
      </p:cxnSp>
      <p:cxnSp>
        <p:nvCxnSpPr>
          <p:cNvPr id="341" name="Google Shape;341;p17"/>
          <p:cNvCxnSpPr/>
          <p:nvPr/>
        </p:nvCxnSpPr>
        <p:spPr>
          <a:xfrm rot="10800000">
            <a:off x="143150" y="113825"/>
            <a:ext cx="0" cy="334800"/>
          </a:xfrm>
          <a:prstGeom prst="straightConnector1">
            <a:avLst/>
          </a:prstGeom>
          <a:noFill/>
          <a:ln cap="flat" cmpd="sng" w="9525">
            <a:solidFill>
              <a:schemeClr val="lt1"/>
            </a:solidFill>
            <a:prstDash val="solid"/>
            <a:round/>
            <a:headEnd len="med" w="med" type="none"/>
            <a:tailEnd len="med" w="med" type="none"/>
          </a:ln>
        </p:spPr>
      </p:cxnSp>
      <p:cxnSp>
        <p:nvCxnSpPr>
          <p:cNvPr id="342" name="Google Shape;342;p17"/>
          <p:cNvCxnSpPr/>
          <p:nvPr/>
        </p:nvCxnSpPr>
        <p:spPr>
          <a:xfrm>
            <a:off x="133000" y="124000"/>
            <a:ext cx="8897100" cy="10200"/>
          </a:xfrm>
          <a:prstGeom prst="straightConnector1">
            <a:avLst/>
          </a:prstGeom>
          <a:noFill/>
          <a:ln cap="flat" cmpd="sng" w="9525">
            <a:solidFill>
              <a:schemeClr val="lt1"/>
            </a:solidFill>
            <a:prstDash val="solid"/>
            <a:round/>
            <a:headEnd len="med" w="med" type="none"/>
            <a:tailEnd len="med" w="med" type="none"/>
          </a:ln>
        </p:spPr>
      </p:cxnSp>
      <p:cxnSp>
        <p:nvCxnSpPr>
          <p:cNvPr id="343" name="Google Shape;343;p17"/>
          <p:cNvCxnSpPr/>
          <p:nvPr/>
        </p:nvCxnSpPr>
        <p:spPr>
          <a:xfrm rot="10800000">
            <a:off x="9019900" y="144325"/>
            <a:ext cx="20400" cy="213000"/>
          </a:xfrm>
          <a:prstGeom prst="straightConnector1">
            <a:avLst/>
          </a:prstGeom>
          <a:noFill/>
          <a:ln cap="flat" cmpd="sng" w="9525">
            <a:solidFill>
              <a:schemeClr val="lt1"/>
            </a:solidFill>
            <a:prstDash val="solid"/>
            <a:round/>
            <a:headEnd len="med" w="med" type="none"/>
            <a:tailEnd len="med" w="med" type="none"/>
          </a:ln>
        </p:spPr>
      </p:cxnSp>
      <p:sp>
        <p:nvSpPr>
          <p:cNvPr id="344" name="Google Shape;344;p17"/>
          <p:cNvSpPr txBox="1"/>
          <p:nvPr/>
        </p:nvSpPr>
        <p:spPr>
          <a:xfrm>
            <a:off x="2415625" y="3076175"/>
            <a:ext cx="396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CACACA"/>
                </a:solidFill>
                <a:latin typeface="Nunito"/>
                <a:ea typeface="Nunito"/>
                <a:cs typeface="Nunito"/>
                <a:sym typeface="Nunito"/>
              </a:rPr>
              <a:t>Presented by- Pratik R Chougule</a:t>
            </a:r>
            <a:endParaRPr b="1" sz="1800">
              <a:solidFill>
                <a:srgbClr val="CACACA"/>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6"/>
          <p:cNvSpPr txBox="1"/>
          <p:nvPr>
            <p:ph idx="1" type="body"/>
          </p:nvPr>
        </p:nvSpPr>
        <p:spPr>
          <a:xfrm>
            <a:off x="1242925" y="428350"/>
            <a:ext cx="7030500" cy="21435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GB"/>
              <a:t> </a:t>
            </a:r>
            <a:endParaRPr/>
          </a:p>
          <a:p>
            <a:pPr indent="0" lvl="0" marL="0" rtl="0" algn="l">
              <a:spcBef>
                <a:spcPts val="1200"/>
              </a:spcBef>
              <a:spcAft>
                <a:spcPts val="0"/>
              </a:spcAft>
              <a:buNone/>
            </a:pPr>
            <a:r>
              <a:rPr lang="en-GB"/>
              <a:t>4. Comparison Chart:</a:t>
            </a:r>
            <a:endParaRPr/>
          </a:p>
          <a:p>
            <a:pPr indent="0" lvl="0" marL="0" rtl="0" algn="l">
              <a:spcBef>
                <a:spcPts val="1200"/>
              </a:spcBef>
              <a:spcAft>
                <a:spcPts val="0"/>
              </a:spcAft>
              <a:buNone/>
            </a:pPr>
            <a:r>
              <a:rPr lang="en-GB"/>
              <a:t>- Job satisfaction by gender: Analyzing job satisfaction levels by gender helps identify potential discrepancies and informs targeted initiatives to address any gaps.</a:t>
            </a:r>
            <a:endParaRPr/>
          </a:p>
          <a:p>
            <a:pPr indent="0" lvl="0" marL="0" rtl="0" algn="l">
              <a:spcBef>
                <a:spcPts val="1200"/>
              </a:spcBef>
              <a:spcAft>
                <a:spcPts val="0"/>
              </a:spcAft>
              <a:buNone/>
            </a:pPr>
            <a:r>
              <a:rPr lang="en-GB"/>
              <a:t>- Average age and average total working hours: Examining these factors provides insights into workforce dynamics, productivity, and potential intergenerational collaboration opportunities.</a:t>
            </a:r>
            <a:endParaRPr/>
          </a:p>
          <a:p>
            <a:pPr indent="0" lvl="0" marL="0" rtl="0" algn="l">
              <a:spcBef>
                <a:spcPts val="1200"/>
              </a:spcBef>
              <a:spcAft>
                <a:spcPts val="1200"/>
              </a:spcAft>
              <a:buNone/>
            </a:pPr>
            <a:r>
              <a:t/>
            </a:r>
            <a:endParaRPr/>
          </a:p>
        </p:txBody>
      </p:sp>
      <p:pic>
        <p:nvPicPr>
          <p:cNvPr id="426" name="Google Shape;426;p26"/>
          <p:cNvPicPr preferRelativeResize="0"/>
          <p:nvPr/>
        </p:nvPicPr>
        <p:blipFill>
          <a:blip r:embed="rId3">
            <a:alphaModFix/>
          </a:blip>
          <a:stretch>
            <a:fillRect/>
          </a:stretch>
        </p:blipFill>
        <p:spPr>
          <a:xfrm>
            <a:off x="157537" y="2571750"/>
            <a:ext cx="3942164" cy="2419350"/>
          </a:xfrm>
          <a:prstGeom prst="rect">
            <a:avLst/>
          </a:prstGeom>
          <a:noFill/>
          <a:ln>
            <a:noFill/>
          </a:ln>
        </p:spPr>
      </p:pic>
      <p:pic>
        <p:nvPicPr>
          <p:cNvPr id="427" name="Google Shape;427;p26"/>
          <p:cNvPicPr preferRelativeResize="0"/>
          <p:nvPr/>
        </p:nvPicPr>
        <p:blipFill>
          <a:blip r:embed="rId4">
            <a:alphaModFix/>
          </a:blip>
          <a:stretch>
            <a:fillRect/>
          </a:stretch>
        </p:blipFill>
        <p:spPr>
          <a:xfrm>
            <a:off x="4821000" y="2376175"/>
            <a:ext cx="3692400" cy="2614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7"/>
          <p:cNvSpPr txBox="1"/>
          <p:nvPr>
            <p:ph idx="1" type="body"/>
          </p:nvPr>
        </p:nvSpPr>
        <p:spPr>
          <a:xfrm>
            <a:off x="1313925" y="377000"/>
            <a:ext cx="7030500" cy="15732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GB"/>
              <a:t>6. Stacked Bar Chart:</a:t>
            </a:r>
            <a:endParaRPr/>
          </a:p>
          <a:p>
            <a:pPr indent="0" lvl="0" marL="0" rtl="0" algn="l">
              <a:spcBef>
                <a:spcPts val="1200"/>
              </a:spcBef>
              <a:spcAft>
                <a:spcPts val="0"/>
              </a:spcAft>
              <a:buNone/>
            </a:pPr>
            <a:r>
              <a:rPr lang="en-GB"/>
              <a:t>- Number of employees by distance from home: Analyzing the distribution of employees based on distance from home helps identify patterns, commuting challenges, work-life balance considerations, and potential impacts on employee retention.</a:t>
            </a:r>
            <a:endParaRPr/>
          </a:p>
          <a:p>
            <a:pPr indent="0" lvl="0" marL="0" rtl="0" algn="l">
              <a:spcBef>
                <a:spcPts val="1200"/>
              </a:spcBef>
              <a:spcAft>
                <a:spcPts val="1200"/>
              </a:spcAft>
              <a:buNone/>
            </a:pPr>
            <a:r>
              <a:t/>
            </a:r>
            <a:endParaRPr/>
          </a:p>
        </p:txBody>
      </p:sp>
      <p:pic>
        <p:nvPicPr>
          <p:cNvPr id="433" name="Google Shape;433;p27"/>
          <p:cNvPicPr preferRelativeResize="0"/>
          <p:nvPr/>
        </p:nvPicPr>
        <p:blipFill>
          <a:blip r:embed="rId3">
            <a:alphaModFix/>
          </a:blip>
          <a:stretch>
            <a:fillRect/>
          </a:stretch>
        </p:blipFill>
        <p:spPr>
          <a:xfrm>
            <a:off x="121950" y="1838500"/>
            <a:ext cx="2678428" cy="3152599"/>
          </a:xfrm>
          <a:prstGeom prst="rect">
            <a:avLst/>
          </a:prstGeom>
          <a:noFill/>
          <a:ln>
            <a:noFill/>
          </a:ln>
        </p:spPr>
      </p:pic>
      <p:pic>
        <p:nvPicPr>
          <p:cNvPr id="434" name="Google Shape;434;p27"/>
          <p:cNvPicPr preferRelativeResize="0"/>
          <p:nvPr/>
        </p:nvPicPr>
        <p:blipFill>
          <a:blip r:embed="rId4">
            <a:alphaModFix/>
          </a:blip>
          <a:stretch>
            <a:fillRect/>
          </a:stretch>
        </p:blipFill>
        <p:spPr>
          <a:xfrm>
            <a:off x="6020550" y="1838500"/>
            <a:ext cx="2965901" cy="3152599"/>
          </a:xfrm>
          <a:prstGeom prst="rect">
            <a:avLst/>
          </a:prstGeom>
          <a:noFill/>
          <a:ln>
            <a:noFill/>
          </a:ln>
        </p:spPr>
      </p:pic>
      <p:pic>
        <p:nvPicPr>
          <p:cNvPr id="435" name="Google Shape;435;p27"/>
          <p:cNvPicPr preferRelativeResize="0"/>
          <p:nvPr/>
        </p:nvPicPr>
        <p:blipFill>
          <a:blip r:embed="rId5">
            <a:alphaModFix/>
          </a:blip>
          <a:stretch>
            <a:fillRect/>
          </a:stretch>
        </p:blipFill>
        <p:spPr>
          <a:xfrm>
            <a:off x="3155675" y="1838500"/>
            <a:ext cx="2486749" cy="3152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8"/>
          <p:cNvSpPr txBox="1"/>
          <p:nvPr>
            <p:ph idx="1" type="body"/>
          </p:nvPr>
        </p:nvSpPr>
        <p:spPr>
          <a:xfrm>
            <a:off x="1313950" y="285700"/>
            <a:ext cx="7030500" cy="17556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GB"/>
              <a:t> </a:t>
            </a:r>
            <a:endParaRPr/>
          </a:p>
          <a:p>
            <a:pPr indent="0" lvl="0" marL="0" rtl="0" algn="l">
              <a:spcBef>
                <a:spcPts val="1200"/>
              </a:spcBef>
              <a:spcAft>
                <a:spcPts val="0"/>
              </a:spcAft>
              <a:buNone/>
            </a:pPr>
            <a:r>
              <a:rPr lang="en-GB"/>
              <a:t>9. Donut Chart:</a:t>
            </a:r>
            <a:endParaRPr/>
          </a:p>
          <a:p>
            <a:pPr indent="0" lvl="0" marL="0" rtl="0" algn="l">
              <a:spcBef>
                <a:spcPts val="1200"/>
              </a:spcBef>
              <a:spcAft>
                <a:spcPts val="0"/>
              </a:spcAft>
              <a:buNone/>
            </a:pPr>
            <a:r>
              <a:rPr lang="en-GB"/>
              <a:t>- Job role by gender: Visualizing the gender composition within each job role helps identify any imbalances or biases, informing diversity and inclusion strategies to promote equal opportunities and representation.</a:t>
            </a:r>
            <a:endParaRPr/>
          </a:p>
          <a:p>
            <a:pPr indent="0" lvl="0" marL="0" rtl="0" algn="l">
              <a:spcBef>
                <a:spcPts val="1200"/>
              </a:spcBef>
              <a:spcAft>
                <a:spcPts val="1200"/>
              </a:spcAft>
              <a:buNone/>
            </a:pPr>
            <a:r>
              <a:t/>
            </a:r>
            <a:endParaRPr/>
          </a:p>
        </p:txBody>
      </p:sp>
      <p:pic>
        <p:nvPicPr>
          <p:cNvPr id="441" name="Google Shape;441;p28"/>
          <p:cNvPicPr preferRelativeResize="0"/>
          <p:nvPr/>
        </p:nvPicPr>
        <p:blipFill>
          <a:blip r:embed="rId3">
            <a:alphaModFix/>
          </a:blip>
          <a:stretch>
            <a:fillRect/>
          </a:stretch>
        </p:blipFill>
        <p:spPr>
          <a:xfrm>
            <a:off x="1313950" y="1747200"/>
            <a:ext cx="4524569" cy="3091500"/>
          </a:xfrm>
          <a:prstGeom prst="rect">
            <a:avLst/>
          </a:prstGeom>
          <a:noFill/>
          <a:ln>
            <a:noFill/>
          </a:ln>
        </p:spPr>
      </p:pic>
      <p:pic>
        <p:nvPicPr>
          <p:cNvPr id="442" name="Google Shape;442;p28"/>
          <p:cNvPicPr preferRelativeResize="0"/>
          <p:nvPr/>
        </p:nvPicPr>
        <p:blipFill>
          <a:blip r:embed="rId4">
            <a:alphaModFix/>
          </a:blip>
          <a:stretch>
            <a:fillRect/>
          </a:stretch>
        </p:blipFill>
        <p:spPr>
          <a:xfrm>
            <a:off x="5880114" y="2193700"/>
            <a:ext cx="2206570" cy="2797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9"/>
          <p:cNvSpPr txBox="1"/>
          <p:nvPr>
            <p:ph idx="1" type="body"/>
          </p:nvPr>
        </p:nvSpPr>
        <p:spPr>
          <a:xfrm>
            <a:off x="1283525" y="285700"/>
            <a:ext cx="7030500" cy="14919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GB"/>
              <a:t>11. Pie Chart:</a:t>
            </a:r>
            <a:endParaRPr/>
          </a:p>
          <a:p>
            <a:pPr indent="0" lvl="0" marL="0" rtl="0" algn="l">
              <a:spcBef>
                <a:spcPts val="1200"/>
              </a:spcBef>
              <a:spcAft>
                <a:spcPts val="0"/>
              </a:spcAft>
              <a:buNone/>
            </a:pPr>
            <a:r>
              <a:rPr lang="en-GB"/>
              <a:t>- Performance rating by gender: This analysis provides insights into any variations in performance ratings based on gender, highlighting potential biases and areas for improvement.</a:t>
            </a:r>
            <a:endParaRPr/>
          </a:p>
          <a:p>
            <a:pPr indent="0" lvl="0" marL="0" rtl="0" algn="l">
              <a:spcBef>
                <a:spcPts val="1200"/>
              </a:spcBef>
              <a:spcAft>
                <a:spcPts val="1200"/>
              </a:spcAft>
              <a:buNone/>
            </a:pPr>
            <a:r>
              <a:t/>
            </a:r>
            <a:endParaRPr/>
          </a:p>
        </p:txBody>
      </p:sp>
      <p:pic>
        <p:nvPicPr>
          <p:cNvPr id="448" name="Google Shape;448;p29"/>
          <p:cNvPicPr preferRelativeResize="0"/>
          <p:nvPr/>
        </p:nvPicPr>
        <p:blipFill>
          <a:blip r:embed="rId3">
            <a:alphaModFix/>
          </a:blip>
          <a:stretch>
            <a:fillRect/>
          </a:stretch>
        </p:blipFill>
        <p:spPr>
          <a:xfrm>
            <a:off x="1780625" y="1716950"/>
            <a:ext cx="5209551" cy="3034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0"/>
          <p:cNvSpPr txBox="1"/>
          <p:nvPr>
            <p:ph type="title"/>
          </p:nvPr>
        </p:nvSpPr>
        <p:spPr>
          <a:xfrm>
            <a:off x="1303800" y="517425"/>
            <a:ext cx="7030500" cy="64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Insights</a:t>
            </a:r>
            <a:endParaRPr/>
          </a:p>
        </p:txBody>
      </p:sp>
      <p:sp>
        <p:nvSpPr>
          <p:cNvPr id="454" name="Google Shape;454;p30"/>
          <p:cNvSpPr txBox="1"/>
          <p:nvPr>
            <p:ph idx="1" type="body"/>
          </p:nvPr>
        </p:nvSpPr>
        <p:spPr>
          <a:xfrm>
            <a:off x="1299600" y="1118200"/>
            <a:ext cx="7038900" cy="25161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770"/>
              <a:buNone/>
            </a:pPr>
            <a:r>
              <a:rPr lang="en-GB" sz="1461"/>
              <a:t>- Gender-based salary disparities exist, necessitating a comprehensive gender pay gap analysis to ensure equitable compensation practices.</a:t>
            </a:r>
            <a:endParaRPr sz="1461"/>
          </a:p>
          <a:p>
            <a:pPr indent="0" lvl="0" marL="0" rtl="0" algn="l">
              <a:lnSpc>
                <a:spcPct val="95000"/>
              </a:lnSpc>
              <a:spcBef>
                <a:spcPts val="1200"/>
              </a:spcBef>
              <a:spcAft>
                <a:spcPts val="0"/>
              </a:spcAft>
              <a:buSzPts val="770"/>
              <a:buNone/>
            </a:pPr>
            <a:r>
              <a:rPr lang="en-GB" sz="1461"/>
              <a:t>- Job satisfaction levels vary between genders, indicating the need for targeted initiatives to address factors affecting satisfaction for each gender.</a:t>
            </a:r>
            <a:endParaRPr sz="1461"/>
          </a:p>
          <a:p>
            <a:pPr indent="0" lvl="0" marL="0" rtl="0" algn="l">
              <a:lnSpc>
                <a:spcPct val="95000"/>
              </a:lnSpc>
              <a:spcBef>
                <a:spcPts val="1200"/>
              </a:spcBef>
              <a:spcAft>
                <a:spcPts val="0"/>
              </a:spcAft>
              <a:buSzPts val="770"/>
              <a:buNone/>
            </a:pPr>
            <a:r>
              <a:rPr lang="en-GB" sz="1461"/>
              <a:t>The age distribution within the organization is diverse, presenting opportunities for intergenerational collaboration and knowledge sharing.</a:t>
            </a:r>
            <a:endParaRPr sz="1461"/>
          </a:p>
          <a:p>
            <a:pPr indent="0" lvl="0" marL="0" rtl="0" algn="l">
              <a:lnSpc>
                <a:spcPct val="95000"/>
              </a:lnSpc>
              <a:spcBef>
                <a:spcPts val="1200"/>
              </a:spcBef>
              <a:spcAft>
                <a:spcPts val="0"/>
              </a:spcAft>
              <a:buSzPts val="770"/>
              <a:buNone/>
            </a:pPr>
            <a:r>
              <a:rPr lang="en-GB" sz="1461"/>
              <a:t>Geographical distribution of employees reveals clusters based on distance from home, impacting commuting challenges, work-life balance, and employee well-being.</a:t>
            </a:r>
            <a:endParaRPr sz="1461"/>
          </a:p>
          <a:p>
            <a:pPr indent="0" lvl="0" marL="0" rtl="0" algn="l">
              <a:lnSpc>
                <a:spcPct val="95000"/>
              </a:lnSpc>
              <a:spcBef>
                <a:spcPts val="1200"/>
              </a:spcBef>
              <a:spcAft>
                <a:spcPts val="1200"/>
              </a:spcAft>
              <a:buSzPts val="770"/>
              <a:buNone/>
            </a:pPr>
            <a:r>
              <a:t/>
            </a:r>
            <a:endParaRPr sz="1010"/>
          </a:p>
        </p:txBody>
      </p:sp>
      <p:grpSp>
        <p:nvGrpSpPr>
          <p:cNvPr id="455" name="Google Shape;455;p30"/>
          <p:cNvGrpSpPr/>
          <p:nvPr/>
        </p:nvGrpSpPr>
        <p:grpSpPr>
          <a:xfrm>
            <a:off x="1303806" y="3857248"/>
            <a:ext cx="2998786" cy="1176773"/>
            <a:chOff x="3737550" y="2784155"/>
            <a:chExt cx="2121833" cy="2057296"/>
          </a:xfrm>
        </p:grpSpPr>
        <p:grpSp>
          <p:nvGrpSpPr>
            <p:cNvPr id="456" name="Google Shape;456;p30"/>
            <p:cNvGrpSpPr/>
            <p:nvPr/>
          </p:nvGrpSpPr>
          <p:grpSpPr>
            <a:xfrm>
              <a:off x="3737550" y="2784155"/>
              <a:ext cx="2121833" cy="2057296"/>
              <a:chOff x="3737550" y="2784155"/>
              <a:chExt cx="2121833" cy="2057296"/>
            </a:xfrm>
          </p:grpSpPr>
          <p:sp>
            <p:nvSpPr>
              <p:cNvPr id="457" name="Google Shape;457;p30"/>
              <p:cNvSpPr txBox="1"/>
              <p:nvPr/>
            </p:nvSpPr>
            <p:spPr>
              <a:xfrm>
                <a:off x="42174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458" name="Google Shape;458;p30"/>
              <p:cNvSpPr txBox="1"/>
              <p:nvPr/>
            </p:nvSpPr>
            <p:spPr>
              <a:xfrm>
                <a:off x="4710374" y="4525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2016</a:t>
                </a:r>
                <a:endParaRPr sz="800">
                  <a:solidFill>
                    <a:srgbClr val="D9D9D9"/>
                  </a:solidFill>
                </a:endParaRPr>
              </a:p>
            </p:txBody>
          </p:sp>
          <p:sp>
            <p:nvSpPr>
              <p:cNvPr id="459" name="Google Shape;459;p30"/>
              <p:cNvSpPr txBox="1"/>
              <p:nvPr/>
            </p:nvSpPr>
            <p:spPr>
              <a:xfrm>
                <a:off x="46518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460" name="Google Shape;460;p30"/>
              <p:cNvSpPr txBox="1"/>
              <p:nvPr/>
            </p:nvSpPr>
            <p:spPr>
              <a:xfrm>
                <a:off x="50862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461" name="Google Shape;461;p30"/>
              <p:cNvSpPr txBox="1"/>
              <p:nvPr/>
            </p:nvSpPr>
            <p:spPr>
              <a:xfrm>
                <a:off x="55206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462" name="Google Shape;462;p30"/>
              <p:cNvSpPr txBox="1"/>
              <p:nvPr/>
            </p:nvSpPr>
            <p:spPr>
              <a:xfrm>
                <a:off x="3737550" y="406388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463" name="Google Shape;463;p30"/>
              <p:cNvSpPr txBox="1"/>
              <p:nvPr/>
            </p:nvSpPr>
            <p:spPr>
              <a:xfrm>
                <a:off x="3737550" y="380793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464" name="Google Shape;464;p30"/>
              <p:cNvSpPr txBox="1"/>
              <p:nvPr/>
            </p:nvSpPr>
            <p:spPr>
              <a:xfrm>
                <a:off x="3745239" y="355199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465" name="Google Shape;465;p30"/>
              <p:cNvSpPr txBox="1"/>
              <p:nvPr/>
            </p:nvSpPr>
            <p:spPr>
              <a:xfrm>
                <a:off x="3737550" y="329604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466" name="Google Shape;466;p30"/>
              <p:cNvSpPr txBox="1"/>
              <p:nvPr/>
            </p:nvSpPr>
            <p:spPr>
              <a:xfrm>
                <a:off x="3737550" y="3040100"/>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467" name="Google Shape;467;p30"/>
              <p:cNvSpPr txBox="1"/>
              <p:nvPr/>
            </p:nvSpPr>
            <p:spPr>
              <a:xfrm>
                <a:off x="3737550" y="2784155"/>
                <a:ext cx="4848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468" name="Google Shape;468;p30"/>
              <p:cNvCxnSpPr>
                <a:stCxn id="469" idx="6"/>
                <a:endCxn id="470" idx="6"/>
              </p:cNvCxnSpPr>
              <p:nvPr/>
            </p:nvCxnSpPr>
            <p:spPr>
              <a:xfrm flipH="1">
                <a:off x="4433905" y="3904692"/>
                <a:ext cx="431400" cy="57300"/>
              </a:xfrm>
              <a:prstGeom prst="straightConnector1">
                <a:avLst/>
              </a:prstGeom>
              <a:noFill/>
              <a:ln cap="flat" cmpd="sng" w="19050">
                <a:solidFill>
                  <a:srgbClr val="D9D9D9"/>
                </a:solidFill>
                <a:prstDash val="solid"/>
                <a:round/>
                <a:headEnd len="med" w="med" type="none"/>
                <a:tailEnd len="med" w="med" type="none"/>
              </a:ln>
            </p:spPr>
          </p:cxnSp>
          <p:cxnSp>
            <p:nvCxnSpPr>
              <p:cNvPr id="471" name="Google Shape;471;p30"/>
              <p:cNvCxnSpPr/>
              <p:nvPr/>
            </p:nvCxnSpPr>
            <p:spPr>
              <a:xfrm>
                <a:off x="42174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2" name="Google Shape;472;p30"/>
              <p:cNvCxnSpPr/>
              <p:nvPr/>
            </p:nvCxnSpPr>
            <p:spPr>
              <a:xfrm>
                <a:off x="42174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3" name="Google Shape;473;p30"/>
              <p:cNvCxnSpPr/>
              <p:nvPr/>
            </p:nvCxnSpPr>
            <p:spPr>
              <a:xfrm>
                <a:off x="42174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4" name="Google Shape;474;p30"/>
              <p:cNvCxnSpPr/>
              <p:nvPr/>
            </p:nvCxnSpPr>
            <p:spPr>
              <a:xfrm>
                <a:off x="42174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5" name="Google Shape;475;p30"/>
              <p:cNvCxnSpPr/>
              <p:nvPr/>
            </p:nvCxnSpPr>
            <p:spPr>
              <a:xfrm>
                <a:off x="42174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476" name="Google Shape;476;p30"/>
              <p:cNvCxnSpPr>
                <a:stCxn id="464" idx="3"/>
              </p:cNvCxnSpPr>
              <p:nvPr/>
            </p:nvCxnSpPr>
            <p:spPr>
              <a:xfrm>
                <a:off x="4230039" y="3648740"/>
                <a:ext cx="150600" cy="276600"/>
              </a:xfrm>
              <a:prstGeom prst="straightConnector1">
                <a:avLst/>
              </a:prstGeom>
              <a:noFill/>
              <a:ln cap="flat" cmpd="sng" w="19050">
                <a:solidFill>
                  <a:srgbClr val="D9D9D9"/>
                </a:solidFill>
                <a:prstDash val="solid"/>
                <a:round/>
                <a:headEnd len="med" w="med" type="none"/>
                <a:tailEnd len="med" w="med" type="none"/>
              </a:ln>
            </p:spPr>
          </p:cxnSp>
          <p:cxnSp>
            <p:nvCxnSpPr>
              <p:cNvPr id="477" name="Google Shape;477;p30"/>
              <p:cNvCxnSpPr>
                <a:stCxn id="469" idx="3"/>
                <a:endCxn id="478" idx="7"/>
              </p:cNvCxnSpPr>
              <p:nvPr/>
            </p:nvCxnSpPr>
            <p:spPr>
              <a:xfrm flipH="1" rot="10800000">
                <a:off x="4792327" y="3664321"/>
                <a:ext cx="492600" cy="270600"/>
              </a:xfrm>
              <a:prstGeom prst="straightConnector1">
                <a:avLst/>
              </a:prstGeom>
              <a:noFill/>
              <a:ln cap="flat" cmpd="sng" w="19050">
                <a:solidFill>
                  <a:srgbClr val="D9D9D9"/>
                </a:solidFill>
                <a:prstDash val="solid"/>
                <a:round/>
                <a:headEnd len="med" w="med" type="none"/>
                <a:tailEnd len="med" w="med" type="none"/>
              </a:ln>
            </p:spPr>
          </p:cxnSp>
          <p:cxnSp>
            <p:nvCxnSpPr>
              <p:cNvPr id="479" name="Google Shape;479;p30"/>
              <p:cNvCxnSpPr>
                <a:stCxn id="478" idx="2"/>
                <a:endCxn id="480" idx="6"/>
              </p:cNvCxnSpPr>
              <p:nvPr/>
            </p:nvCxnSpPr>
            <p:spPr>
              <a:xfrm flipH="1" rot="10800000">
                <a:off x="5211997" y="3584730"/>
                <a:ext cx="528600" cy="109800"/>
              </a:xfrm>
              <a:prstGeom prst="straightConnector1">
                <a:avLst/>
              </a:prstGeom>
              <a:noFill/>
              <a:ln cap="flat" cmpd="sng" w="19050">
                <a:solidFill>
                  <a:srgbClr val="D9D9D9"/>
                </a:solidFill>
                <a:prstDash val="solid"/>
                <a:round/>
                <a:headEnd len="med" w="med" type="none"/>
                <a:tailEnd len="med" w="med" type="none"/>
              </a:ln>
            </p:spPr>
          </p:cxnSp>
          <p:cxnSp>
            <p:nvCxnSpPr>
              <p:cNvPr id="481" name="Google Shape;481;p30"/>
              <p:cNvCxnSpPr/>
              <p:nvPr/>
            </p:nvCxnSpPr>
            <p:spPr>
              <a:xfrm>
                <a:off x="42174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78" name="Google Shape;478;p30"/>
              <p:cNvSpPr/>
              <p:nvPr/>
            </p:nvSpPr>
            <p:spPr>
              <a:xfrm>
                <a:off x="5211997" y="365178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4779805" y="386194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4348371" y="3919170"/>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0"/>
            <p:cNvSpPr/>
            <p:nvPr/>
          </p:nvSpPr>
          <p:spPr>
            <a:xfrm>
              <a:off x="5654980" y="3541972"/>
              <a:ext cx="85500" cy="85500"/>
            </a:xfrm>
            <a:prstGeom prst="ellipse">
              <a:avLst/>
            </a:prstGeom>
            <a:solidFill>
              <a:srgbClr val="1B212C"/>
            </a:solidFill>
            <a:ln cap="flat" cmpd="sng" w="381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30"/>
          <p:cNvGrpSpPr/>
          <p:nvPr/>
        </p:nvGrpSpPr>
        <p:grpSpPr>
          <a:xfrm>
            <a:off x="5235555" y="3766015"/>
            <a:ext cx="3098752" cy="1268001"/>
            <a:chOff x="6043904" y="2784155"/>
            <a:chExt cx="2079978" cy="2036296"/>
          </a:xfrm>
        </p:grpSpPr>
        <p:sp>
          <p:nvSpPr>
            <p:cNvPr id="483" name="Google Shape;483;p30"/>
            <p:cNvSpPr txBox="1"/>
            <p:nvPr/>
          </p:nvSpPr>
          <p:spPr>
            <a:xfrm>
              <a:off x="6974887" y="4504251"/>
              <a:ext cx="656100" cy="3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800">
                  <a:solidFill>
                    <a:srgbClr val="D9D9D9"/>
                  </a:solidFill>
                </a:rPr>
                <a:t>2017</a:t>
              </a:r>
              <a:endParaRPr sz="800">
                <a:solidFill>
                  <a:srgbClr val="D9D9D9"/>
                </a:solidFill>
              </a:endParaRPr>
            </a:p>
          </p:txBody>
        </p:sp>
        <p:sp>
          <p:nvSpPr>
            <p:cNvPr id="484" name="Google Shape;484;p30"/>
            <p:cNvSpPr txBox="1"/>
            <p:nvPr/>
          </p:nvSpPr>
          <p:spPr>
            <a:xfrm>
              <a:off x="6481982" y="4286839"/>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Q1</a:t>
              </a:r>
              <a:endParaRPr sz="800">
                <a:solidFill>
                  <a:srgbClr val="D9D9D9"/>
                </a:solidFill>
              </a:endParaRPr>
            </a:p>
          </p:txBody>
        </p:sp>
        <p:sp>
          <p:nvSpPr>
            <p:cNvPr id="485" name="Google Shape;485;p30"/>
            <p:cNvSpPr txBox="1"/>
            <p:nvPr/>
          </p:nvSpPr>
          <p:spPr>
            <a:xfrm>
              <a:off x="69163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Q2</a:t>
              </a:r>
              <a:endParaRPr sz="800">
                <a:solidFill>
                  <a:srgbClr val="D9D9D9"/>
                </a:solidFill>
              </a:endParaRPr>
            </a:p>
          </p:txBody>
        </p:sp>
        <p:sp>
          <p:nvSpPr>
            <p:cNvPr id="486" name="Google Shape;486;p30"/>
            <p:cNvSpPr txBox="1"/>
            <p:nvPr/>
          </p:nvSpPr>
          <p:spPr>
            <a:xfrm>
              <a:off x="73507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Q3</a:t>
              </a:r>
              <a:endParaRPr sz="800">
                <a:solidFill>
                  <a:srgbClr val="D9D9D9"/>
                </a:solidFill>
              </a:endParaRPr>
            </a:p>
          </p:txBody>
        </p:sp>
        <p:sp>
          <p:nvSpPr>
            <p:cNvPr id="487" name="Google Shape;487;p30"/>
            <p:cNvSpPr txBox="1"/>
            <p:nvPr/>
          </p:nvSpPr>
          <p:spPr>
            <a:xfrm>
              <a:off x="7785182" y="4293164"/>
              <a:ext cx="338700" cy="19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rgbClr val="D9D9D9"/>
                  </a:solidFill>
                </a:rPr>
                <a:t>Q4</a:t>
              </a:r>
              <a:endParaRPr sz="800">
                <a:solidFill>
                  <a:srgbClr val="D9D9D9"/>
                </a:solidFill>
              </a:endParaRPr>
            </a:p>
          </p:txBody>
        </p:sp>
        <p:sp>
          <p:nvSpPr>
            <p:cNvPr id="488" name="Google Shape;488;p30"/>
            <p:cNvSpPr txBox="1"/>
            <p:nvPr/>
          </p:nvSpPr>
          <p:spPr>
            <a:xfrm>
              <a:off x="6043904" y="406388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0%</a:t>
              </a:r>
              <a:endParaRPr sz="800">
                <a:solidFill>
                  <a:srgbClr val="D9D9D9"/>
                </a:solidFill>
              </a:endParaRPr>
            </a:p>
          </p:txBody>
        </p:sp>
        <p:sp>
          <p:nvSpPr>
            <p:cNvPr id="489" name="Google Shape;489;p30"/>
            <p:cNvSpPr txBox="1"/>
            <p:nvPr/>
          </p:nvSpPr>
          <p:spPr>
            <a:xfrm>
              <a:off x="6043904" y="380793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20%</a:t>
              </a:r>
              <a:endParaRPr sz="800">
                <a:solidFill>
                  <a:srgbClr val="D9D9D9"/>
                </a:solidFill>
              </a:endParaRPr>
            </a:p>
          </p:txBody>
        </p:sp>
        <p:sp>
          <p:nvSpPr>
            <p:cNvPr id="490" name="Google Shape;490;p30"/>
            <p:cNvSpPr txBox="1"/>
            <p:nvPr/>
          </p:nvSpPr>
          <p:spPr>
            <a:xfrm>
              <a:off x="6043904" y="355199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40%</a:t>
              </a:r>
              <a:endParaRPr sz="800">
                <a:solidFill>
                  <a:srgbClr val="D9D9D9"/>
                </a:solidFill>
              </a:endParaRPr>
            </a:p>
          </p:txBody>
        </p:sp>
        <p:sp>
          <p:nvSpPr>
            <p:cNvPr id="491" name="Google Shape;491;p30"/>
            <p:cNvSpPr txBox="1"/>
            <p:nvPr/>
          </p:nvSpPr>
          <p:spPr>
            <a:xfrm>
              <a:off x="6043904" y="329604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60%</a:t>
              </a:r>
              <a:endParaRPr sz="800">
                <a:solidFill>
                  <a:srgbClr val="D9D9D9"/>
                </a:solidFill>
              </a:endParaRPr>
            </a:p>
          </p:txBody>
        </p:sp>
        <p:sp>
          <p:nvSpPr>
            <p:cNvPr id="492" name="Google Shape;492;p30"/>
            <p:cNvSpPr txBox="1"/>
            <p:nvPr/>
          </p:nvSpPr>
          <p:spPr>
            <a:xfrm>
              <a:off x="6043904" y="3040100"/>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80%</a:t>
              </a:r>
              <a:endParaRPr sz="800">
                <a:solidFill>
                  <a:srgbClr val="D9D9D9"/>
                </a:solidFill>
              </a:endParaRPr>
            </a:p>
          </p:txBody>
        </p:sp>
        <p:sp>
          <p:nvSpPr>
            <p:cNvPr id="493" name="Google Shape;493;p30"/>
            <p:cNvSpPr txBox="1"/>
            <p:nvPr/>
          </p:nvSpPr>
          <p:spPr>
            <a:xfrm>
              <a:off x="6043904" y="2784155"/>
              <a:ext cx="444000" cy="19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800">
                  <a:solidFill>
                    <a:srgbClr val="D9D9D9"/>
                  </a:solidFill>
                </a:rPr>
                <a:t>100%</a:t>
              </a:r>
              <a:endParaRPr sz="800">
                <a:solidFill>
                  <a:srgbClr val="D9D9D9"/>
                </a:solidFill>
              </a:endParaRPr>
            </a:p>
          </p:txBody>
        </p:sp>
        <p:cxnSp>
          <p:nvCxnSpPr>
            <p:cNvPr id="494" name="Google Shape;494;p30"/>
            <p:cNvCxnSpPr>
              <a:stCxn id="495" idx="7"/>
              <a:endCxn id="496" idx="6"/>
            </p:cNvCxnSpPr>
            <p:nvPr/>
          </p:nvCxnSpPr>
          <p:spPr>
            <a:xfrm flipH="1" rot="10800000">
              <a:off x="7552796" y="3180176"/>
              <a:ext cx="440700" cy="69300"/>
            </a:xfrm>
            <a:prstGeom prst="straightConnector1">
              <a:avLst/>
            </a:prstGeom>
            <a:noFill/>
            <a:ln cap="flat" cmpd="sng" w="19050">
              <a:solidFill>
                <a:schemeClr val="accent5"/>
              </a:solidFill>
              <a:prstDash val="solid"/>
              <a:round/>
              <a:headEnd len="med" w="med" type="none"/>
              <a:tailEnd len="med" w="med" type="none"/>
            </a:ln>
          </p:spPr>
        </p:cxnSp>
        <p:sp>
          <p:nvSpPr>
            <p:cNvPr id="496" name="Google Shape;496;p30"/>
            <p:cNvSpPr/>
            <p:nvPr/>
          </p:nvSpPr>
          <p:spPr>
            <a:xfrm>
              <a:off x="7908123" y="3137292"/>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 name="Google Shape;497;p30"/>
            <p:cNvCxnSpPr>
              <a:stCxn id="498" idx="3"/>
              <a:endCxn id="499" idx="3"/>
            </p:cNvCxnSpPr>
            <p:nvPr/>
          </p:nvCxnSpPr>
          <p:spPr>
            <a:xfrm flipH="1">
              <a:off x="6611201" y="3724746"/>
              <a:ext cx="437100" cy="240000"/>
            </a:xfrm>
            <a:prstGeom prst="straightConnector1">
              <a:avLst/>
            </a:prstGeom>
            <a:noFill/>
            <a:ln cap="flat" cmpd="sng" w="19050">
              <a:solidFill>
                <a:schemeClr val="accent5"/>
              </a:solidFill>
              <a:prstDash val="solid"/>
              <a:round/>
              <a:headEnd len="med" w="med" type="none"/>
              <a:tailEnd len="med" w="med" type="none"/>
            </a:ln>
          </p:spPr>
        </p:cxnSp>
        <p:cxnSp>
          <p:nvCxnSpPr>
            <p:cNvPr id="500" name="Google Shape;500;p30"/>
            <p:cNvCxnSpPr/>
            <p:nvPr/>
          </p:nvCxnSpPr>
          <p:spPr>
            <a:xfrm>
              <a:off x="6481970" y="318004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1" name="Google Shape;501;p30"/>
            <p:cNvCxnSpPr/>
            <p:nvPr/>
          </p:nvCxnSpPr>
          <p:spPr>
            <a:xfrm>
              <a:off x="6481970" y="343728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2" name="Google Shape;502;p30"/>
            <p:cNvCxnSpPr/>
            <p:nvPr/>
          </p:nvCxnSpPr>
          <p:spPr>
            <a:xfrm>
              <a:off x="6481970" y="369452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3" name="Google Shape;503;p30"/>
            <p:cNvCxnSpPr/>
            <p:nvPr/>
          </p:nvCxnSpPr>
          <p:spPr>
            <a:xfrm>
              <a:off x="6481970" y="395176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4" name="Google Shape;504;p30"/>
            <p:cNvCxnSpPr/>
            <p:nvPr/>
          </p:nvCxnSpPr>
          <p:spPr>
            <a:xfrm>
              <a:off x="6481970" y="4209005"/>
              <a:ext cx="1641900" cy="0"/>
            </a:xfrm>
            <a:prstGeom prst="straightConnector1">
              <a:avLst/>
            </a:prstGeom>
            <a:noFill/>
            <a:ln cap="flat" cmpd="sng" w="9525">
              <a:solidFill>
                <a:srgbClr val="D9D9D9"/>
              </a:solidFill>
              <a:prstDash val="dot"/>
              <a:round/>
              <a:headEnd len="med" w="med" type="none"/>
              <a:tailEnd len="med" w="med" type="none"/>
            </a:ln>
          </p:spPr>
        </p:cxnSp>
        <p:cxnSp>
          <p:nvCxnSpPr>
            <p:cNvPr id="505" name="Google Shape;505;p30"/>
            <p:cNvCxnSpPr/>
            <p:nvPr/>
          </p:nvCxnSpPr>
          <p:spPr>
            <a:xfrm>
              <a:off x="6462950" y="3565030"/>
              <a:ext cx="178500" cy="377100"/>
            </a:xfrm>
            <a:prstGeom prst="straightConnector1">
              <a:avLst/>
            </a:prstGeom>
            <a:noFill/>
            <a:ln cap="flat" cmpd="sng" w="19050">
              <a:solidFill>
                <a:schemeClr val="accent5"/>
              </a:solidFill>
              <a:prstDash val="solid"/>
              <a:round/>
              <a:headEnd len="med" w="med" type="none"/>
              <a:tailEnd len="med" w="med" type="none"/>
            </a:ln>
          </p:spPr>
        </p:cxnSp>
        <p:cxnSp>
          <p:nvCxnSpPr>
            <p:cNvPr id="506" name="Google Shape;506;p30"/>
            <p:cNvCxnSpPr>
              <a:stCxn id="498" idx="7"/>
              <a:endCxn id="495" idx="7"/>
            </p:cNvCxnSpPr>
            <p:nvPr/>
          </p:nvCxnSpPr>
          <p:spPr>
            <a:xfrm flipH="1" rot="10800000">
              <a:off x="7108759" y="3249388"/>
              <a:ext cx="444000" cy="414900"/>
            </a:xfrm>
            <a:prstGeom prst="straightConnector1">
              <a:avLst/>
            </a:prstGeom>
            <a:noFill/>
            <a:ln cap="flat" cmpd="sng" w="19050">
              <a:solidFill>
                <a:schemeClr val="accent5"/>
              </a:solidFill>
              <a:prstDash val="solid"/>
              <a:round/>
              <a:headEnd len="med" w="med" type="none"/>
              <a:tailEnd len="med" w="med" type="none"/>
            </a:ln>
          </p:spPr>
        </p:cxnSp>
        <p:cxnSp>
          <p:nvCxnSpPr>
            <p:cNvPr id="507" name="Google Shape;507;p30"/>
            <p:cNvCxnSpPr/>
            <p:nvPr/>
          </p:nvCxnSpPr>
          <p:spPr>
            <a:xfrm>
              <a:off x="6481970" y="2922805"/>
              <a:ext cx="1641900" cy="0"/>
            </a:xfrm>
            <a:prstGeom prst="straightConnector1">
              <a:avLst/>
            </a:prstGeom>
            <a:noFill/>
            <a:ln cap="flat" cmpd="sng" w="9525">
              <a:solidFill>
                <a:srgbClr val="D9D9D9"/>
              </a:solidFill>
              <a:prstDash val="dot"/>
              <a:round/>
              <a:headEnd len="med" w="med" type="none"/>
              <a:tailEnd len="med" w="med" type="none"/>
            </a:ln>
          </p:spPr>
        </p:cxnSp>
        <p:sp>
          <p:nvSpPr>
            <p:cNvPr id="495" name="Google Shape;495;p30"/>
            <p:cNvSpPr/>
            <p:nvPr/>
          </p:nvSpPr>
          <p:spPr>
            <a:xfrm>
              <a:off x="7479818" y="3236955"/>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7035780" y="3651767"/>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6598816" y="3891809"/>
              <a:ext cx="85500" cy="85500"/>
            </a:xfrm>
            <a:prstGeom prst="ellipse">
              <a:avLst/>
            </a:prstGeom>
            <a:solidFill>
              <a:srgbClr val="1B212C"/>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GB"/>
              <a:t>Recommendations:</a:t>
            </a:r>
            <a:endParaRPr/>
          </a:p>
          <a:p>
            <a:pPr indent="0" lvl="0" marL="0" rtl="0" algn="l">
              <a:spcBef>
                <a:spcPts val="1200"/>
              </a:spcBef>
              <a:spcAft>
                <a:spcPts val="0"/>
              </a:spcAft>
              <a:buNone/>
            </a:pPr>
            <a:r>
              <a:t/>
            </a:r>
            <a:endParaRPr/>
          </a:p>
        </p:txBody>
      </p:sp>
      <p:sp>
        <p:nvSpPr>
          <p:cNvPr id="513" name="Google Shape;513;p31"/>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Prototype</a:t>
            </a:r>
            <a:endParaRPr/>
          </a:p>
        </p:txBody>
      </p:sp>
      <p:sp>
        <p:nvSpPr>
          <p:cNvPr id="514" name="Google Shape;514;p31"/>
          <p:cNvSpPr txBox="1"/>
          <p:nvPr/>
        </p:nvSpPr>
        <p:spPr>
          <a:xfrm>
            <a:off x="812750" y="1569753"/>
            <a:ext cx="1991400" cy="14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sz="1100">
                <a:solidFill>
                  <a:schemeClr val="dk2"/>
                </a:solidFill>
                <a:latin typeface="Lato"/>
                <a:ea typeface="Lato"/>
                <a:cs typeface="Lato"/>
                <a:sym typeface="Lato"/>
              </a:rPr>
              <a:t>Conduct a gender pay gap analysis to identify and address any salary disparities, ensuring fair and equal compensation practices.</a:t>
            </a:r>
            <a:endParaRPr sz="1100">
              <a:solidFill>
                <a:schemeClr val="dk2"/>
              </a:solidFill>
              <a:latin typeface="Lato"/>
              <a:ea typeface="Lato"/>
              <a:cs typeface="Lato"/>
              <a:sym typeface="Lato"/>
            </a:endParaRPr>
          </a:p>
          <a:p>
            <a:pPr indent="0" lvl="0" marL="0" rtl="0" algn="l">
              <a:lnSpc>
                <a:spcPct val="115000"/>
              </a:lnSpc>
              <a:spcBef>
                <a:spcPts val="1200"/>
              </a:spcBef>
              <a:spcAft>
                <a:spcPts val="1600"/>
              </a:spcAft>
              <a:buNone/>
            </a:pPr>
            <a:r>
              <a:t/>
            </a:r>
            <a:endParaRPr sz="1100">
              <a:solidFill>
                <a:srgbClr val="D9D9D9"/>
              </a:solidFill>
              <a:latin typeface="Lato"/>
              <a:ea typeface="Lato"/>
              <a:cs typeface="Lato"/>
              <a:sym typeface="Lato"/>
            </a:endParaRPr>
          </a:p>
        </p:txBody>
      </p:sp>
      <p:sp>
        <p:nvSpPr>
          <p:cNvPr id="515" name="Google Shape;515;p31"/>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Share</a:t>
            </a:r>
            <a:endParaRPr/>
          </a:p>
        </p:txBody>
      </p:sp>
      <p:sp>
        <p:nvSpPr>
          <p:cNvPr id="516" name="Google Shape;516;p31"/>
          <p:cNvSpPr txBox="1"/>
          <p:nvPr/>
        </p:nvSpPr>
        <p:spPr>
          <a:xfrm>
            <a:off x="812750" y="2982475"/>
            <a:ext cx="1991400" cy="14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GB" sz="1100">
                <a:solidFill>
                  <a:schemeClr val="dk2"/>
                </a:solidFill>
                <a:latin typeface="Lato"/>
                <a:ea typeface="Lato"/>
                <a:cs typeface="Lato"/>
                <a:sym typeface="Lato"/>
              </a:rPr>
              <a:t>Implement gender-specific initiatives to improve job satisfaction, considering work-life balance, career development opportunities, and inclusive workplace practices.</a:t>
            </a:r>
            <a:endParaRPr sz="1100">
              <a:solidFill>
                <a:schemeClr val="dk2"/>
              </a:solidFill>
              <a:latin typeface="Lato"/>
              <a:ea typeface="Lato"/>
              <a:cs typeface="Lato"/>
              <a:sym typeface="Lato"/>
            </a:endParaRPr>
          </a:p>
        </p:txBody>
      </p:sp>
      <p:sp>
        <p:nvSpPr>
          <p:cNvPr id="517" name="Google Shape;517;p31"/>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a:t>
            </a:r>
            <a:endParaRPr/>
          </a:p>
        </p:txBody>
      </p:sp>
      <p:sp>
        <p:nvSpPr>
          <p:cNvPr id="518" name="Google Shape;518;p31"/>
          <p:cNvSpPr txBox="1"/>
          <p:nvPr/>
        </p:nvSpPr>
        <p:spPr>
          <a:xfrm>
            <a:off x="6548575" y="1660775"/>
            <a:ext cx="1991400" cy="1222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sz="1100">
                <a:solidFill>
                  <a:schemeClr val="dk2"/>
                </a:solidFill>
                <a:latin typeface="Lato"/>
                <a:ea typeface="Lato"/>
                <a:cs typeface="Lato"/>
                <a:sym typeface="Lato"/>
              </a:rPr>
              <a:t>Develop training and development programs to support employees in enhancing their skills and qualifications, particularly in education fields impacting income levels.</a:t>
            </a:r>
            <a:endParaRPr sz="1100">
              <a:solidFill>
                <a:schemeClr val="dk2"/>
              </a:solidFill>
              <a:latin typeface="Lato"/>
              <a:ea typeface="Lato"/>
              <a:cs typeface="Lato"/>
              <a:sym typeface="Lato"/>
            </a:endParaRPr>
          </a:p>
          <a:p>
            <a:pPr indent="0" lvl="0" marL="0" rtl="0" algn="l">
              <a:lnSpc>
                <a:spcPct val="115000"/>
              </a:lnSpc>
              <a:spcBef>
                <a:spcPts val="1200"/>
              </a:spcBef>
              <a:spcAft>
                <a:spcPts val="1600"/>
              </a:spcAft>
              <a:buNone/>
            </a:pPr>
            <a:r>
              <a:t/>
            </a:r>
            <a:endParaRPr sz="1100">
              <a:solidFill>
                <a:schemeClr val="dk2"/>
              </a:solidFill>
              <a:latin typeface="Lato"/>
              <a:ea typeface="Lato"/>
              <a:cs typeface="Lato"/>
              <a:sym typeface="Lato"/>
            </a:endParaRPr>
          </a:p>
        </p:txBody>
      </p:sp>
      <p:sp>
        <p:nvSpPr>
          <p:cNvPr id="519" name="Google Shape;519;p31"/>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Get feedback</a:t>
            </a:r>
            <a:endParaRPr/>
          </a:p>
        </p:txBody>
      </p:sp>
      <p:sp>
        <p:nvSpPr>
          <p:cNvPr id="520" name="Google Shape;520;p31"/>
          <p:cNvSpPr txBox="1"/>
          <p:nvPr/>
        </p:nvSpPr>
        <p:spPr>
          <a:xfrm>
            <a:off x="6548575" y="3073650"/>
            <a:ext cx="1991400" cy="1381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GB" sz="1100">
                <a:solidFill>
                  <a:schemeClr val="dk2"/>
                </a:solidFill>
                <a:latin typeface="Lato"/>
                <a:ea typeface="Lato"/>
                <a:cs typeface="Lato"/>
                <a:sym typeface="Lato"/>
              </a:rPr>
              <a:t>Address commuting challenges by offering flexible work arrangements, remote work options, or considering office location strategies to enhance employee satisfaction.</a:t>
            </a:r>
            <a:endParaRPr sz="1100">
              <a:solidFill>
                <a:schemeClr val="dk2"/>
              </a:solidFill>
              <a:latin typeface="Lato"/>
              <a:ea typeface="Lato"/>
              <a:cs typeface="Lato"/>
              <a:sym typeface="Lato"/>
            </a:endParaRPr>
          </a:p>
          <a:p>
            <a:pPr indent="0" lvl="0" marL="0" rtl="0" algn="l">
              <a:lnSpc>
                <a:spcPct val="115000"/>
              </a:lnSpc>
              <a:spcBef>
                <a:spcPts val="1200"/>
              </a:spcBef>
              <a:spcAft>
                <a:spcPts val="1600"/>
              </a:spcAft>
              <a:buNone/>
            </a:pPr>
            <a:r>
              <a:t/>
            </a:r>
            <a:endParaRPr sz="1100">
              <a:solidFill>
                <a:schemeClr val="dk2"/>
              </a:solidFill>
              <a:latin typeface="Lato"/>
              <a:ea typeface="Lato"/>
              <a:cs typeface="Lato"/>
              <a:sym typeface="Lato"/>
            </a:endParaRPr>
          </a:p>
        </p:txBody>
      </p:sp>
      <p:cxnSp>
        <p:nvCxnSpPr>
          <p:cNvPr id="521" name="Google Shape;521;p31"/>
          <p:cNvCxnSpPr/>
          <p:nvPr/>
        </p:nvCxnSpPr>
        <p:spPr>
          <a:xfrm flipH="1">
            <a:off x="796057" y="133750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522" name="Google Shape;522;p31"/>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523" name="Google Shape;523;p31"/>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524" name="Google Shape;524;p31"/>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525" name="Google Shape;525;p31"/>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1"/>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1"/>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31"/>
          <p:cNvGrpSpPr/>
          <p:nvPr/>
        </p:nvGrpSpPr>
        <p:grpSpPr>
          <a:xfrm>
            <a:off x="3078687" y="2700858"/>
            <a:ext cx="737729" cy="737729"/>
            <a:chOff x="2920647" y="2157958"/>
            <a:chExt cx="827700" cy="827700"/>
          </a:xfrm>
        </p:grpSpPr>
        <p:sp>
          <p:nvSpPr>
            <p:cNvPr id="530" name="Google Shape;530;p31"/>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31"/>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533" name="Google Shape;533;p31"/>
          <p:cNvGrpSpPr/>
          <p:nvPr/>
        </p:nvGrpSpPr>
        <p:grpSpPr>
          <a:xfrm rot="-5400000">
            <a:off x="4225338" y="3802929"/>
            <a:ext cx="737729" cy="737729"/>
            <a:chOff x="2920647" y="2157958"/>
            <a:chExt cx="827700" cy="827700"/>
          </a:xfrm>
        </p:grpSpPr>
        <p:sp>
          <p:nvSpPr>
            <p:cNvPr id="534" name="Google Shape;534;p31"/>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3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537" name="Google Shape;537;p31"/>
          <p:cNvGrpSpPr/>
          <p:nvPr/>
        </p:nvGrpSpPr>
        <p:grpSpPr>
          <a:xfrm>
            <a:off x="5313093" y="2700655"/>
            <a:ext cx="737804" cy="737804"/>
            <a:chOff x="5428888" y="2158023"/>
            <a:chExt cx="828900" cy="828900"/>
          </a:xfrm>
        </p:grpSpPr>
        <p:sp>
          <p:nvSpPr>
            <p:cNvPr id="538" name="Google Shape;538;p31"/>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31"/>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541" name="Google Shape;541;p31"/>
          <p:cNvGrpSpPr/>
          <p:nvPr/>
        </p:nvGrpSpPr>
        <p:grpSpPr>
          <a:xfrm rot="5400000">
            <a:off x="4193370" y="1569752"/>
            <a:ext cx="737729" cy="737729"/>
            <a:chOff x="2920647" y="2157958"/>
            <a:chExt cx="827700" cy="827700"/>
          </a:xfrm>
        </p:grpSpPr>
        <p:sp>
          <p:nvSpPr>
            <p:cNvPr id="542" name="Google Shape;542;p31"/>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31"/>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545" name="Google Shape;545;p31"/>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2"/>
          <p:cNvSpPr txBox="1"/>
          <p:nvPr>
            <p:ph type="title"/>
          </p:nvPr>
        </p:nvSpPr>
        <p:spPr>
          <a:xfrm>
            <a:off x="1118800" y="866575"/>
            <a:ext cx="2859300" cy="566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lang="en-GB" sz="2020"/>
              <a:t>Conclusions:</a:t>
            </a:r>
            <a:endParaRPr sz="2020"/>
          </a:p>
          <a:p>
            <a:pPr indent="0" lvl="0" marL="0" rtl="0" algn="l">
              <a:lnSpc>
                <a:spcPct val="115000"/>
              </a:lnSpc>
              <a:spcBef>
                <a:spcPts val="1200"/>
              </a:spcBef>
              <a:spcAft>
                <a:spcPts val="1600"/>
              </a:spcAft>
              <a:buSzPts val="990"/>
              <a:buNone/>
            </a:pPr>
            <a:r>
              <a:t/>
            </a:r>
            <a:endParaRPr sz="2020"/>
          </a:p>
        </p:txBody>
      </p:sp>
      <p:sp>
        <p:nvSpPr>
          <p:cNvPr id="551" name="Google Shape;551;p32"/>
          <p:cNvSpPr txBox="1"/>
          <p:nvPr>
            <p:ph idx="1" type="body"/>
          </p:nvPr>
        </p:nvSpPr>
        <p:spPr>
          <a:xfrm>
            <a:off x="702850" y="1432675"/>
            <a:ext cx="3660600" cy="30942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605"/>
              <a:buNone/>
            </a:pPr>
            <a:r>
              <a:rPr lang="en-GB" sz="1266"/>
              <a:t>By leveraging the HR dataset and employing various visualizations, we have gained valuable insights into the organization's workforce composition, salary trends, job satisfaction levels, and other factors. </a:t>
            </a:r>
            <a:endParaRPr sz="1266"/>
          </a:p>
          <a:p>
            <a:pPr indent="0" lvl="0" marL="0" rtl="0" algn="l">
              <a:lnSpc>
                <a:spcPct val="95000"/>
              </a:lnSpc>
              <a:spcBef>
                <a:spcPts val="1200"/>
              </a:spcBef>
              <a:spcAft>
                <a:spcPts val="0"/>
              </a:spcAft>
              <a:buSzPts val="605"/>
              <a:buNone/>
            </a:pPr>
            <a:r>
              <a:rPr lang="en-GB" sz="1266"/>
              <a:t>The analysis highlights the importance of addressing gender-based salary disparities, fostering job satisfaction, leveraging intergenerational collaboration, and addressing commuting challenges. Implementing the recommended strategies will support talent management, diversity, and inclusion efforts while improving employee satisfaction and organizational performance.</a:t>
            </a:r>
            <a:endParaRPr sz="1266"/>
          </a:p>
          <a:p>
            <a:pPr indent="0" lvl="0" marL="0" rtl="0" algn="l">
              <a:lnSpc>
                <a:spcPct val="95000"/>
              </a:lnSpc>
              <a:spcBef>
                <a:spcPts val="1200"/>
              </a:spcBef>
              <a:spcAft>
                <a:spcPts val="1200"/>
              </a:spcAft>
              <a:buSzPts val="605"/>
              <a:buNone/>
            </a:pPr>
            <a:r>
              <a:t/>
            </a:r>
            <a:endParaRPr sz="705"/>
          </a:p>
        </p:txBody>
      </p:sp>
      <p:grpSp>
        <p:nvGrpSpPr>
          <p:cNvPr id="552" name="Google Shape;552;p32"/>
          <p:cNvGrpSpPr/>
          <p:nvPr/>
        </p:nvGrpSpPr>
        <p:grpSpPr>
          <a:xfrm>
            <a:off x="4547087" y="1535165"/>
            <a:ext cx="4273653" cy="2923926"/>
            <a:chOff x="4547087" y="1535165"/>
            <a:chExt cx="4273653" cy="2923926"/>
          </a:xfrm>
        </p:grpSpPr>
        <p:sp>
          <p:nvSpPr>
            <p:cNvPr id="553" name="Google Shape;553;p32"/>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56" name="Google Shape;556;p32"/>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557" name="Google Shape;557;p32"/>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3"/>
          <p:cNvSpPr txBox="1"/>
          <p:nvPr>
            <p:ph type="title"/>
          </p:nvPr>
        </p:nvSpPr>
        <p:spPr>
          <a:xfrm>
            <a:off x="1100900" y="0"/>
            <a:ext cx="7030500" cy="492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lang="en-GB" sz="2200">
                <a:solidFill>
                  <a:srgbClr val="000000"/>
                </a:solidFill>
                <a:highlight>
                  <a:srgbClr val="FFD966"/>
                </a:highlight>
                <a:latin typeface="Arial"/>
                <a:ea typeface="Arial"/>
                <a:cs typeface="Arial"/>
                <a:sym typeface="Arial"/>
              </a:rPr>
              <a:t>HR Dashboard - Supply and Demand Gap Analysis</a:t>
            </a:r>
            <a:endParaRPr sz="2200">
              <a:solidFill>
                <a:srgbClr val="000000"/>
              </a:solidFill>
              <a:highlight>
                <a:srgbClr val="FFD966"/>
              </a:highlight>
              <a:latin typeface="Arial"/>
              <a:ea typeface="Arial"/>
              <a:cs typeface="Arial"/>
              <a:sym typeface="Arial"/>
            </a:endParaRPr>
          </a:p>
          <a:p>
            <a:pPr indent="0" lvl="0" marL="0" rtl="0" algn="l">
              <a:spcBef>
                <a:spcPts val="1200"/>
              </a:spcBef>
              <a:spcAft>
                <a:spcPts val="0"/>
              </a:spcAft>
              <a:buSzPts val="990"/>
              <a:buNone/>
            </a:pPr>
            <a:r>
              <a:t/>
            </a:r>
            <a:endParaRPr sz="2920">
              <a:highlight>
                <a:srgbClr val="FFD966"/>
              </a:highlight>
            </a:endParaRPr>
          </a:p>
        </p:txBody>
      </p:sp>
      <p:pic>
        <p:nvPicPr>
          <p:cNvPr id="563" name="Google Shape;563;p33"/>
          <p:cNvPicPr preferRelativeResize="0"/>
          <p:nvPr/>
        </p:nvPicPr>
        <p:blipFill>
          <a:blip r:embed="rId3">
            <a:alphaModFix/>
          </a:blip>
          <a:stretch>
            <a:fillRect/>
          </a:stretch>
        </p:blipFill>
        <p:spPr>
          <a:xfrm>
            <a:off x="0" y="492600"/>
            <a:ext cx="9144001" cy="449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4"/>
          <p:cNvSpPr txBox="1"/>
          <p:nvPr>
            <p:ph type="title"/>
          </p:nvPr>
        </p:nvSpPr>
        <p:spPr>
          <a:xfrm>
            <a:off x="645300" y="1833775"/>
            <a:ext cx="3312300" cy="223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600"/>
              <a:t>Thank you!</a:t>
            </a:r>
            <a:endParaRPr sz="3600"/>
          </a:p>
        </p:txBody>
      </p:sp>
      <p:grpSp>
        <p:nvGrpSpPr>
          <p:cNvPr id="569" name="Google Shape;569;p34"/>
          <p:cNvGrpSpPr/>
          <p:nvPr/>
        </p:nvGrpSpPr>
        <p:grpSpPr>
          <a:xfrm>
            <a:off x="4066820" y="1553491"/>
            <a:ext cx="3159984" cy="2439109"/>
            <a:chOff x="3553042" y="1657806"/>
            <a:chExt cx="3461100" cy="2671532"/>
          </a:xfrm>
        </p:grpSpPr>
        <p:sp>
          <p:nvSpPr>
            <p:cNvPr id="570" name="Google Shape;570;p3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78" name="Google Shape;578;p3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579" name="Google Shape;579;p3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34"/>
          <p:cNvGrpSpPr/>
          <p:nvPr/>
        </p:nvGrpSpPr>
        <p:grpSpPr>
          <a:xfrm>
            <a:off x="6762480" y="2546254"/>
            <a:ext cx="1024386" cy="1522884"/>
            <a:chOff x="6505573" y="2745170"/>
            <a:chExt cx="1122000" cy="1668000"/>
          </a:xfrm>
        </p:grpSpPr>
        <p:sp>
          <p:nvSpPr>
            <p:cNvPr id="581" name="Google Shape;581;p3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85" name="Google Shape;585;p34"/>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586" name="Google Shape;586;p3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34"/>
          <p:cNvGrpSpPr/>
          <p:nvPr/>
        </p:nvGrpSpPr>
        <p:grpSpPr>
          <a:xfrm>
            <a:off x="6405845" y="3121897"/>
            <a:ext cx="520684" cy="1036470"/>
            <a:chOff x="9543736" y="4486132"/>
            <a:chExt cx="570300" cy="1135235"/>
          </a:xfrm>
        </p:grpSpPr>
        <p:sp>
          <p:nvSpPr>
            <p:cNvPr id="588" name="Google Shape;588;p3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92" name="Google Shape;592;p34"/>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593" name="Google Shape;593;p3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34"/>
          <p:cNvGrpSpPr/>
          <p:nvPr/>
        </p:nvGrpSpPr>
        <p:grpSpPr>
          <a:xfrm>
            <a:off x="7564804" y="3443361"/>
            <a:ext cx="455496" cy="692277"/>
            <a:chOff x="7384375" y="3728000"/>
            <a:chExt cx="498900" cy="758244"/>
          </a:xfrm>
        </p:grpSpPr>
        <p:sp>
          <p:nvSpPr>
            <p:cNvPr id="595" name="Google Shape;595;p3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34"/>
          <p:cNvGrpSpPr/>
          <p:nvPr/>
        </p:nvGrpSpPr>
        <p:grpSpPr>
          <a:xfrm>
            <a:off x="7564836" y="3561758"/>
            <a:ext cx="478081" cy="462776"/>
            <a:chOff x="7384385" y="3857442"/>
            <a:chExt cx="523637" cy="506874"/>
          </a:xfrm>
        </p:grpSpPr>
        <p:sp>
          <p:nvSpPr>
            <p:cNvPr id="600" name="Google Shape;600;p3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 name="Google Shape;601;p34"/>
            <p:cNvGrpSpPr/>
            <p:nvPr/>
          </p:nvGrpSpPr>
          <p:grpSpPr>
            <a:xfrm>
              <a:off x="7384385" y="3857442"/>
              <a:ext cx="523637" cy="498900"/>
              <a:chOff x="7384385" y="3857442"/>
              <a:chExt cx="523637" cy="498900"/>
            </a:xfrm>
          </p:grpSpPr>
          <p:sp>
            <p:nvSpPr>
              <p:cNvPr id="602" name="Google Shape;602;p3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604" name="Google Shape;604;p34"/>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605" name="Google Shape;605;p34"/>
          <p:cNvGrpSpPr/>
          <p:nvPr/>
        </p:nvGrpSpPr>
        <p:grpSpPr>
          <a:xfrm>
            <a:off x="8110843" y="3443361"/>
            <a:ext cx="435785" cy="692277"/>
            <a:chOff x="7982421" y="3727763"/>
            <a:chExt cx="477311" cy="758244"/>
          </a:xfrm>
        </p:grpSpPr>
        <p:sp>
          <p:nvSpPr>
            <p:cNvPr id="606" name="Google Shape;606;p3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614" name="Google Shape;614;p34"/>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8"/>
          <p:cNvSpPr txBox="1"/>
          <p:nvPr>
            <p:ph type="title"/>
          </p:nvPr>
        </p:nvSpPr>
        <p:spPr>
          <a:xfrm>
            <a:off x="1303800" y="598575"/>
            <a:ext cx="7030500" cy="7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350" name="Google Shape;350;p18"/>
          <p:cNvSpPr txBox="1"/>
          <p:nvPr>
            <p:ph idx="1" type="body"/>
          </p:nvPr>
        </p:nvSpPr>
        <p:spPr>
          <a:xfrm>
            <a:off x="1303800" y="1666025"/>
            <a:ext cx="7030500" cy="332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600"/>
              <a:t>This case study focuses on performing a supply and demand gap analysis using an HR dataset. The aim is to identify gaps between the demand for and supply of talent within the organization, enabling actionable insights to optimize talent management strategies. The analysis utilizes various charts in Power BI, including marks cards, bar charts, tables, comparison charts, stacked bar charts, donut charts, funnel charts, and pie charts, to gain insights into employee demographics, job satisfaction, salary trends, and distance from home.</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9"/>
          <p:cNvSpPr txBox="1"/>
          <p:nvPr>
            <p:ph type="title"/>
          </p:nvPr>
        </p:nvSpPr>
        <p:spPr>
          <a:xfrm>
            <a:off x="272875" y="93550"/>
            <a:ext cx="6271800" cy="4615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lang="en-GB" sz="2000"/>
              <a:t>Aim:</a:t>
            </a:r>
            <a:endParaRPr sz="2000"/>
          </a:p>
          <a:p>
            <a:pPr indent="0" lvl="0" marL="0" rtl="0" algn="l">
              <a:lnSpc>
                <a:spcPct val="115000"/>
              </a:lnSpc>
              <a:spcBef>
                <a:spcPts val="1200"/>
              </a:spcBef>
              <a:spcAft>
                <a:spcPts val="0"/>
              </a:spcAft>
              <a:buSzPts val="990"/>
              <a:buNone/>
            </a:pPr>
            <a:r>
              <a:rPr b="0" lang="en-GB" sz="2000"/>
              <a:t>The aim of this project is to perform a supply and demand gap analysis using an HR dataset. By analyzing various factors such as employee demographics, job satisfaction, salary trends, and distance from home, we can identify gaps between the demand for and supply of talent within the organization.</a:t>
            </a:r>
            <a:endParaRPr b="0" sz="2000"/>
          </a:p>
          <a:p>
            <a:pPr indent="0" lvl="0" marL="0" rtl="0" algn="l">
              <a:spcBef>
                <a:spcPts val="1200"/>
              </a:spcBef>
              <a:spcAft>
                <a:spcPts val="0"/>
              </a:spcAft>
              <a:buSzPts val="990"/>
              <a:buNone/>
            </a:pPr>
            <a:r>
              <a:t/>
            </a:r>
            <a:endParaRPr b="0" sz="2000"/>
          </a:p>
        </p:txBody>
      </p:sp>
      <p:sp>
        <p:nvSpPr>
          <p:cNvPr id="356" name="Google Shape;356;p19"/>
          <p:cNvSpPr txBox="1"/>
          <p:nvPr/>
        </p:nvSpPr>
        <p:spPr>
          <a:xfrm>
            <a:off x="1131976" y="4050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357" name="Google Shape;357;p19"/>
          <p:cNvSpPr txBox="1"/>
          <p:nvPr/>
        </p:nvSpPr>
        <p:spPr>
          <a:xfrm>
            <a:off x="1294301" y="384422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358" name="Google Shape;358;p19"/>
          <p:cNvSpPr txBox="1"/>
          <p:nvPr/>
        </p:nvSpPr>
        <p:spPr>
          <a:xfrm>
            <a:off x="1294301" y="384422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359" name="Google Shape;359;p19"/>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65" name="Google Shape;365;p20"/>
          <p:cNvSpPr txBox="1"/>
          <p:nvPr>
            <p:ph idx="1" type="body"/>
          </p:nvPr>
        </p:nvSpPr>
        <p:spPr>
          <a:xfrm>
            <a:off x="2030400" y="1743675"/>
            <a:ext cx="5877300" cy="808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GB">
                <a:solidFill>
                  <a:srgbClr val="FFFFFF"/>
                </a:solidFill>
              </a:rPr>
              <a:t>Lorem ipsum dolor sit amet, consectetur adipiscing elit. Curabitur eleifend a diam quis suscipit. Class aptent taciti sociosqu ad litora et nec torquent per conubia nostra.</a:t>
            </a:r>
            <a:endParaRPr>
              <a:solidFill>
                <a:srgbClr val="FFFFFF"/>
              </a:solidFill>
            </a:endParaRPr>
          </a:p>
        </p:txBody>
      </p:sp>
      <p:sp>
        <p:nvSpPr>
          <p:cNvPr id="366" name="Google Shape;366;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67" name="Google Shape;367;p20"/>
          <p:cNvSpPr txBox="1"/>
          <p:nvPr>
            <p:ph idx="1" type="body"/>
          </p:nvPr>
        </p:nvSpPr>
        <p:spPr>
          <a:xfrm>
            <a:off x="1297500" y="719436"/>
            <a:ext cx="5877300" cy="3158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GB" sz="7857"/>
              <a:t>Introduction:</a:t>
            </a:r>
            <a:endParaRPr b="1" sz="7857"/>
          </a:p>
          <a:p>
            <a:pPr indent="0" lvl="0" marL="0" rtl="0" algn="l">
              <a:spcBef>
                <a:spcPts val="1200"/>
              </a:spcBef>
              <a:spcAft>
                <a:spcPts val="0"/>
              </a:spcAft>
              <a:buNone/>
            </a:pPr>
            <a:r>
              <a:rPr lang="en-GB" sz="7857"/>
              <a:t>Supply and Demand gap analyses are widely used by companies as strategic management decision tools. This project focuses on identifying the gap between demand and supply to enable the organization to take action and minimize those gaps. We utilize an HR dataset to gain insights into the workforce composition, salary trends, job satisfaction levels, and other relevant factors.</a:t>
            </a:r>
            <a:endParaRPr sz="7857"/>
          </a:p>
          <a:p>
            <a:pPr indent="0" lvl="0" marL="0" rtl="0" algn="l">
              <a:spcBef>
                <a:spcPts val="1200"/>
              </a:spcBef>
              <a:spcAft>
                <a:spcPts val="1200"/>
              </a:spcAft>
              <a:buNone/>
            </a:pPr>
            <a:r>
              <a:rPr lang="en-GB"/>
              <a:t>ec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GB"/>
              <a:t>Problem Statement:</a:t>
            </a:r>
            <a:endParaRPr/>
          </a:p>
          <a:p>
            <a:pPr indent="0" lvl="0" marL="0" rtl="0" algn="l">
              <a:spcBef>
                <a:spcPts val="1200"/>
              </a:spcBef>
              <a:spcAft>
                <a:spcPts val="0"/>
              </a:spcAft>
              <a:buNone/>
            </a:pPr>
            <a:r>
              <a:t/>
            </a:r>
            <a:endParaRPr/>
          </a:p>
        </p:txBody>
      </p:sp>
      <p:sp>
        <p:nvSpPr>
          <p:cNvPr id="373" name="Google Shape;373;p21"/>
          <p:cNvSpPr txBox="1"/>
          <p:nvPr>
            <p:ph idx="1" type="body"/>
          </p:nvPr>
        </p:nvSpPr>
        <p:spPr>
          <a:xfrm>
            <a:off x="3916575" y="979150"/>
            <a:ext cx="4318500" cy="2868000"/>
          </a:xfrm>
          <a:prstGeom prst="rect">
            <a:avLst/>
          </a:prstGeom>
          <a:ln>
            <a:noFill/>
          </a:ln>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en-GB" sz="7200"/>
              <a:t>The organization aims to identify any disparities in gender-based salary, understand job satisfaction levels, analyze the age distribution, and assess the impact of distance from home on the workforce. The objective is to provide actionable insights and recommendations to address these issues and optimize talent management strategies.</a:t>
            </a:r>
            <a:endParaRPr sz="7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2"/>
          <p:cNvSpPr txBox="1"/>
          <p:nvPr>
            <p:ph type="title"/>
          </p:nvPr>
        </p:nvSpPr>
        <p:spPr>
          <a:xfrm>
            <a:off x="1303800" y="549600"/>
            <a:ext cx="3312000" cy="670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GB"/>
              <a:t>Methodology:</a:t>
            </a:r>
            <a:endParaRPr/>
          </a:p>
          <a:p>
            <a:pPr indent="0" lvl="0" marL="0" rtl="0" algn="l">
              <a:spcBef>
                <a:spcPts val="1200"/>
              </a:spcBef>
              <a:spcAft>
                <a:spcPts val="0"/>
              </a:spcAft>
              <a:buNone/>
            </a:pPr>
            <a:r>
              <a:t/>
            </a:r>
            <a:endParaRPr/>
          </a:p>
        </p:txBody>
      </p:sp>
      <p:sp>
        <p:nvSpPr>
          <p:cNvPr id="379" name="Google Shape;379;p22"/>
          <p:cNvSpPr txBox="1"/>
          <p:nvPr>
            <p:ph idx="1" type="body"/>
          </p:nvPr>
        </p:nvSpPr>
        <p:spPr>
          <a:xfrm>
            <a:off x="1303800" y="1219800"/>
            <a:ext cx="4226400" cy="3311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500"/>
              <a:t>The analysis is based on an HR dataset that includes various employee-related fields. We employ different visualization techniques in Power BI, such as marks cards, bar charts, tables, comparison charts, stacked bar charts, donut charts, funnel charts, and pie charts, to gain insights into the desired areas. The data is aggregated and summarized using appropriate measures and filters to facilitate analysis.</a:t>
            </a:r>
            <a:endParaRPr sz="1500"/>
          </a:p>
          <a:p>
            <a:pPr indent="0" lvl="0" marL="0" rtl="0" algn="l">
              <a:spcBef>
                <a:spcPts val="1200"/>
              </a:spcBef>
              <a:spcAft>
                <a:spcPts val="1200"/>
              </a:spcAft>
              <a:buNone/>
            </a:pPr>
            <a:r>
              <a:t/>
            </a:r>
            <a:endParaRPr/>
          </a:p>
        </p:txBody>
      </p:sp>
      <p:pic>
        <p:nvPicPr>
          <p:cNvPr descr="offset_comp_267026.jpg" id="380" name="Google Shape;380;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381" name="Google Shape;381;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382" name="Google Shape;382;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383" name="Google Shape;383;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3"/>
          <p:cNvSpPr txBox="1"/>
          <p:nvPr>
            <p:ph type="title"/>
          </p:nvPr>
        </p:nvSpPr>
        <p:spPr>
          <a:xfrm>
            <a:off x="1297500" y="279275"/>
            <a:ext cx="5609700" cy="598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None/>
            </a:pPr>
            <a:r>
              <a:rPr lang="en-GB"/>
              <a:t>Analysis:</a:t>
            </a:r>
            <a:endParaRPr/>
          </a:p>
          <a:p>
            <a:pPr indent="0" lvl="0" marL="0" rtl="0" algn="l">
              <a:lnSpc>
                <a:spcPct val="115000"/>
              </a:lnSpc>
              <a:spcBef>
                <a:spcPts val="1200"/>
              </a:spcBef>
              <a:spcAft>
                <a:spcPts val="1600"/>
              </a:spcAft>
              <a:buNone/>
            </a:pPr>
            <a:r>
              <a:t/>
            </a:r>
            <a:endParaRPr/>
          </a:p>
        </p:txBody>
      </p:sp>
      <p:sp>
        <p:nvSpPr>
          <p:cNvPr id="389" name="Google Shape;389;p23"/>
          <p:cNvSpPr txBox="1"/>
          <p:nvPr>
            <p:ph idx="1" type="body"/>
          </p:nvPr>
        </p:nvSpPr>
        <p:spPr>
          <a:xfrm>
            <a:off x="1297500" y="877775"/>
            <a:ext cx="5609700" cy="2411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440"/>
              <a:buNone/>
            </a:pPr>
            <a:r>
              <a:rPr lang="en-GB" sz="1100"/>
              <a:t>1. Marks Cards Chart:</a:t>
            </a:r>
            <a:endParaRPr sz="1100"/>
          </a:p>
          <a:p>
            <a:pPr indent="0" lvl="0" marL="0" rtl="0" algn="l">
              <a:spcBef>
                <a:spcPts val="1200"/>
              </a:spcBef>
              <a:spcAft>
                <a:spcPts val="0"/>
              </a:spcAft>
              <a:buSzPts val="440"/>
              <a:buNone/>
            </a:pPr>
            <a:r>
              <a:rPr lang="en-GB" sz="1100"/>
              <a:t>- Total number of employees in the organization: The analysis reveals the overall workforce size, enabling an understanding of the scale and resource allocation needs of the organization.</a:t>
            </a:r>
            <a:endParaRPr sz="1100"/>
          </a:p>
          <a:p>
            <a:pPr indent="0" lvl="0" marL="0" rtl="0" algn="l">
              <a:spcBef>
                <a:spcPts val="1200"/>
              </a:spcBef>
              <a:spcAft>
                <a:spcPts val="0"/>
              </a:spcAft>
              <a:buSzPts val="440"/>
              <a:buNone/>
            </a:pPr>
            <a:r>
              <a:rPr lang="en-GB" sz="1100"/>
              <a:t>- Number of job roles: This analysis provides insights into the diversity and complexity of the organization's structure, aiding talent management and career development strategies.</a:t>
            </a:r>
            <a:endParaRPr sz="1100"/>
          </a:p>
          <a:p>
            <a:pPr indent="0" lvl="0" marL="0" rtl="0" algn="l">
              <a:spcBef>
                <a:spcPts val="1200"/>
              </a:spcBef>
              <a:spcAft>
                <a:spcPts val="0"/>
              </a:spcAft>
              <a:buSzPts val="440"/>
              <a:buNone/>
            </a:pPr>
            <a:r>
              <a:rPr lang="en-GB" sz="1100"/>
              <a:t>- Average age: Examining the average age of employees helps understand the generational composition within the organization, enabling knowledge transfer and fostering diversity and inclusion.</a:t>
            </a:r>
            <a:endParaRPr sz="1100"/>
          </a:p>
          <a:p>
            <a:pPr indent="0" lvl="0" marL="0" rtl="0" algn="l">
              <a:spcBef>
                <a:spcPts val="1200"/>
              </a:spcBef>
              <a:spcAft>
                <a:spcPts val="0"/>
              </a:spcAft>
              <a:buSzPts val="440"/>
              <a:buNone/>
            </a:pPr>
            <a:r>
              <a:t/>
            </a:r>
            <a:endParaRPr sz="1100"/>
          </a:p>
          <a:p>
            <a:pPr indent="0" lvl="0" marL="0" rtl="0" algn="l">
              <a:spcBef>
                <a:spcPts val="1200"/>
              </a:spcBef>
              <a:spcAft>
                <a:spcPts val="1200"/>
              </a:spcAft>
              <a:buSzPts val="440"/>
              <a:buNone/>
            </a:pPr>
            <a:r>
              <a:t/>
            </a:r>
            <a:endParaRPr sz="1100"/>
          </a:p>
        </p:txBody>
      </p:sp>
      <p:sp>
        <p:nvSpPr>
          <p:cNvPr id="390" name="Google Shape;390;p23"/>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91" name="Google Shape;391;p23"/>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92" name="Google Shape;392;p23"/>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394" name="Google Shape;394;p23"/>
          <p:cNvSpPr txBox="1"/>
          <p:nvPr/>
        </p:nvSpPr>
        <p:spPr>
          <a:xfrm>
            <a:off x="7185192"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17%</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pic>
        <p:nvPicPr>
          <p:cNvPr descr="offset_comp_442889_edtied2.jpg" id="395" name="Google Shape;395;p23"/>
          <p:cNvPicPr preferRelativeResize="0"/>
          <p:nvPr/>
        </p:nvPicPr>
        <p:blipFill rotWithShape="1">
          <a:blip r:embed="rId3">
            <a:alphaModFix/>
          </a:blip>
          <a:srcRect b="12950" l="40835" r="22818" t="36462"/>
          <a:stretch/>
        </p:blipFill>
        <p:spPr>
          <a:xfrm rot="10800000">
            <a:off x="6240280" y="5276"/>
            <a:ext cx="2898000" cy="2691600"/>
          </a:xfrm>
          <a:prstGeom prst="rtTriangle">
            <a:avLst/>
          </a:prstGeom>
          <a:noFill/>
          <a:ln>
            <a:noFill/>
          </a:ln>
        </p:spPr>
      </p:pic>
      <p:pic>
        <p:nvPicPr>
          <p:cNvPr id="396" name="Google Shape;396;p23"/>
          <p:cNvPicPr preferRelativeResize="0"/>
          <p:nvPr/>
        </p:nvPicPr>
        <p:blipFill>
          <a:blip r:embed="rId4">
            <a:alphaModFix/>
          </a:blip>
          <a:stretch>
            <a:fillRect/>
          </a:stretch>
        </p:blipFill>
        <p:spPr>
          <a:xfrm>
            <a:off x="132225" y="3508025"/>
            <a:ext cx="2486300" cy="1516000"/>
          </a:xfrm>
          <a:prstGeom prst="rect">
            <a:avLst/>
          </a:prstGeom>
          <a:noFill/>
          <a:ln>
            <a:noFill/>
          </a:ln>
        </p:spPr>
      </p:pic>
      <p:pic>
        <p:nvPicPr>
          <p:cNvPr id="397" name="Google Shape;397;p23"/>
          <p:cNvPicPr preferRelativeResize="0"/>
          <p:nvPr/>
        </p:nvPicPr>
        <p:blipFill>
          <a:blip r:embed="rId5">
            <a:alphaModFix/>
          </a:blip>
          <a:stretch>
            <a:fillRect/>
          </a:stretch>
        </p:blipFill>
        <p:spPr>
          <a:xfrm>
            <a:off x="6102200" y="3508025"/>
            <a:ext cx="2781075" cy="1516000"/>
          </a:xfrm>
          <a:prstGeom prst="rect">
            <a:avLst/>
          </a:prstGeom>
          <a:noFill/>
          <a:ln>
            <a:noFill/>
          </a:ln>
        </p:spPr>
      </p:pic>
      <p:pic>
        <p:nvPicPr>
          <p:cNvPr id="398" name="Google Shape;398;p23"/>
          <p:cNvPicPr preferRelativeResize="0"/>
          <p:nvPr/>
        </p:nvPicPr>
        <p:blipFill>
          <a:blip r:embed="rId6">
            <a:alphaModFix/>
          </a:blip>
          <a:stretch>
            <a:fillRect/>
          </a:stretch>
        </p:blipFill>
        <p:spPr>
          <a:xfrm>
            <a:off x="2692125" y="3563150"/>
            <a:ext cx="3203225" cy="1460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4"/>
          <p:cNvSpPr txBox="1"/>
          <p:nvPr>
            <p:ph idx="1" type="body"/>
          </p:nvPr>
        </p:nvSpPr>
        <p:spPr>
          <a:xfrm>
            <a:off x="1297500" y="763125"/>
            <a:ext cx="5609700" cy="20550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1018"/>
              <a:buNone/>
            </a:pPr>
            <a:r>
              <a:rPr lang="en-GB" sz="1402"/>
              <a:t>2. Bar Chart with Slicer:</a:t>
            </a:r>
            <a:endParaRPr sz="1402"/>
          </a:p>
          <a:p>
            <a:pPr indent="0" lvl="0" marL="0" rtl="0" algn="l">
              <a:lnSpc>
                <a:spcPct val="95000"/>
              </a:lnSpc>
              <a:spcBef>
                <a:spcPts val="1200"/>
              </a:spcBef>
              <a:spcAft>
                <a:spcPts val="0"/>
              </a:spcAft>
              <a:buSzPts val="1018"/>
              <a:buNone/>
            </a:pPr>
            <a:r>
              <a:rPr lang="en-GB" sz="1402"/>
              <a:t>- Average percent salary hike by gender: By visualizing the salary increases by gender, we identify any disparities and can take steps to ensure equitable compensation practices.</a:t>
            </a:r>
            <a:endParaRPr sz="1402"/>
          </a:p>
          <a:p>
            <a:pPr indent="0" lvl="0" marL="0" rtl="0" algn="l">
              <a:lnSpc>
                <a:spcPct val="95000"/>
              </a:lnSpc>
              <a:spcBef>
                <a:spcPts val="1200"/>
              </a:spcBef>
              <a:spcAft>
                <a:spcPts val="0"/>
              </a:spcAft>
              <a:buSzPts val="1018"/>
              <a:buNone/>
            </a:pPr>
            <a:r>
              <a:rPr lang="en-GB" sz="1402"/>
              <a:t>- Slicer for job role: Incorporating a slicer allows interactive filtering to examine salary trends within specific job roles, providing insights into variations in salary growth across positions.</a:t>
            </a:r>
            <a:endParaRPr sz="1402"/>
          </a:p>
          <a:p>
            <a:pPr indent="0" lvl="0" marL="0" rtl="0" algn="l">
              <a:lnSpc>
                <a:spcPct val="95000"/>
              </a:lnSpc>
              <a:spcBef>
                <a:spcPts val="1200"/>
              </a:spcBef>
              <a:spcAft>
                <a:spcPts val="1200"/>
              </a:spcAft>
              <a:buSzPts val="1018"/>
              <a:buNone/>
            </a:pPr>
            <a:r>
              <a:t/>
            </a:r>
            <a:endParaRPr sz="1402"/>
          </a:p>
        </p:txBody>
      </p:sp>
      <p:sp>
        <p:nvSpPr>
          <p:cNvPr id="404" name="Google Shape;404;p24"/>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05" name="Google Shape;405;p24"/>
          <p:cNvSpPr txBox="1"/>
          <p:nvPr/>
        </p:nvSpPr>
        <p:spPr>
          <a:xfrm>
            <a:off x="1634217"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75%</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06" name="Google Shape;406;p24"/>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07" name="Google Shape;407;p24"/>
          <p:cNvSpPr txBox="1"/>
          <p:nvPr/>
        </p:nvSpPr>
        <p:spPr>
          <a:xfrm>
            <a:off x="348372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08" name="Google Shape;408;p24"/>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409" name="Google Shape;409;p24"/>
          <p:cNvSpPr txBox="1"/>
          <p:nvPr/>
        </p:nvSpPr>
        <p:spPr>
          <a:xfrm>
            <a:off x="5342249" y="3508020"/>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42%</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10" name="Google Shape;410;p24"/>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pic>
        <p:nvPicPr>
          <p:cNvPr descr="offset_comp_267026.jpg" id="412" name="Google Shape;412;p24"/>
          <p:cNvPicPr preferRelativeResize="0"/>
          <p:nvPr/>
        </p:nvPicPr>
        <p:blipFill rotWithShape="1">
          <a:blip r:embed="rId3">
            <a:alphaModFix/>
          </a:blip>
          <a:srcRect b="8201" l="26515" r="26312" t="26082"/>
          <a:stretch/>
        </p:blipFill>
        <p:spPr>
          <a:xfrm rot="10800000">
            <a:off x="6238025" y="7367"/>
            <a:ext cx="2898000" cy="2691600"/>
          </a:xfrm>
          <a:prstGeom prst="rtTriangle">
            <a:avLst/>
          </a:prstGeom>
          <a:noFill/>
          <a:ln>
            <a:noFill/>
          </a:ln>
        </p:spPr>
      </p:pic>
      <p:pic>
        <p:nvPicPr>
          <p:cNvPr id="413" name="Google Shape;413;p24"/>
          <p:cNvPicPr preferRelativeResize="0"/>
          <p:nvPr/>
        </p:nvPicPr>
        <p:blipFill>
          <a:blip r:embed="rId4">
            <a:alphaModFix/>
          </a:blip>
          <a:stretch>
            <a:fillRect/>
          </a:stretch>
        </p:blipFill>
        <p:spPr>
          <a:xfrm>
            <a:off x="324650" y="2729038"/>
            <a:ext cx="3572150" cy="2258701"/>
          </a:xfrm>
          <a:prstGeom prst="rect">
            <a:avLst/>
          </a:prstGeom>
          <a:noFill/>
          <a:ln>
            <a:noFill/>
          </a:ln>
        </p:spPr>
      </p:pic>
      <p:pic>
        <p:nvPicPr>
          <p:cNvPr id="414" name="Google Shape;414;p24"/>
          <p:cNvPicPr preferRelativeResize="0"/>
          <p:nvPr/>
        </p:nvPicPr>
        <p:blipFill>
          <a:blip r:embed="rId5">
            <a:alphaModFix/>
          </a:blip>
          <a:stretch>
            <a:fillRect/>
          </a:stretch>
        </p:blipFill>
        <p:spPr>
          <a:xfrm>
            <a:off x="4880850" y="2639950"/>
            <a:ext cx="4122650" cy="243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5"/>
          <p:cNvSpPr txBox="1"/>
          <p:nvPr>
            <p:ph idx="1" type="body"/>
          </p:nvPr>
        </p:nvSpPr>
        <p:spPr>
          <a:xfrm>
            <a:off x="1239350" y="306975"/>
            <a:ext cx="7030500" cy="24141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rPr lang="en-GB"/>
              <a:t> </a:t>
            </a:r>
            <a:endParaRPr/>
          </a:p>
          <a:p>
            <a:pPr indent="0" lvl="0" marL="0" rtl="0" algn="l">
              <a:spcBef>
                <a:spcPts val="1200"/>
              </a:spcBef>
              <a:spcAft>
                <a:spcPts val="0"/>
              </a:spcAft>
              <a:buNone/>
            </a:pPr>
            <a:r>
              <a:rPr lang="en-GB"/>
              <a:t>3. Tables Chart:</a:t>
            </a:r>
            <a:endParaRPr/>
          </a:p>
          <a:p>
            <a:pPr indent="0" lvl="0" marL="0" rtl="0" algn="l">
              <a:spcBef>
                <a:spcPts val="1200"/>
              </a:spcBef>
              <a:spcAft>
                <a:spcPts val="0"/>
              </a:spcAft>
              <a:buNone/>
            </a:pPr>
            <a:r>
              <a:rPr lang="en-GB"/>
              <a:t>- Education fields and monthly income: Analyzing the relationship between education fields and income levels provides insights into the impact of education on salaries, aiding talent acquisition and training programs.</a:t>
            </a:r>
            <a:endParaRPr/>
          </a:p>
          <a:p>
            <a:pPr indent="0" lvl="0" marL="0" rtl="0" algn="l">
              <a:spcBef>
                <a:spcPts val="1200"/>
              </a:spcBef>
              <a:spcAft>
                <a:spcPts val="0"/>
              </a:spcAft>
              <a:buNone/>
            </a:pPr>
            <a:r>
              <a:rPr lang="en-GB"/>
              <a:t>- Average percent salary hike, sum of employees, and job roles: This comprehensive overview helps identify salary trends, understand the workforce composition, and distribution across roles.</a:t>
            </a:r>
            <a:endParaRPr/>
          </a:p>
          <a:p>
            <a:pPr indent="0" lvl="0" marL="0" rtl="0" algn="l">
              <a:spcBef>
                <a:spcPts val="1200"/>
              </a:spcBef>
              <a:spcAft>
                <a:spcPts val="1200"/>
              </a:spcAft>
              <a:buNone/>
            </a:pPr>
            <a:r>
              <a:t/>
            </a:r>
            <a:endParaRPr/>
          </a:p>
        </p:txBody>
      </p:sp>
      <p:pic>
        <p:nvPicPr>
          <p:cNvPr id="420" name="Google Shape;420;p25"/>
          <p:cNvPicPr preferRelativeResize="0"/>
          <p:nvPr/>
        </p:nvPicPr>
        <p:blipFill>
          <a:blip r:embed="rId3">
            <a:alphaModFix/>
          </a:blip>
          <a:stretch>
            <a:fillRect/>
          </a:stretch>
        </p:blipFill>
        <p:spPr>
          <a:xfrm>
            <a:off x="152400" y="2315300"/>
            <a:ext cx="8806726" cy="282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